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72" r:id="rId5"/>
    <p:sldId id="265" r:id="rId6"/>
    <p:sldId id="282" r:id="rId7"/>
    <p:sldId id="283" r:id="rId8"/>
    <p:sldId id="284" r:id="rId9"/>
    <p:sldId id="285" r:id="rId10"/>
    <p:sldId id="281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微软雅黑" panose="020B0503020204020204" pitchFamily="34" charset="-122"/>
      <p:regular r:id="rId17"/>
      <p:bold r:id="rId18"/>
    </p:embeddedFont>
    <p:embeddedFont>
      <p:font typeface="宋体" panose="02010600030101010101" pitchFamily="2" charset="-122"/>
      <p:regular r:id="rId19"/>
    </p:embeddedFont>
  </p:embeddedFontLst>
  <p:defaultTextStyle>
    <a:defPPr>
      <a:defRPr lang="zh-CN"/>
    </a:defPPr>
    <a:lvl1pPr marL="0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3F2276-D841-4EDB-955B-BC10BADAD558}">
          <p14:sldIdLst>
            <p14:sldId id="256"/>
          </p14:sldIdLst>
        </p14:section>
        <p14:section name="Untitled Section" id="{972BD22C-D008-4E3B-8758-5FEA8E8BCA73}">
          <p14:sldIdLst>
            <p14:sldId id="264"/>
            <p14:sldId id="266"/>
            <p14:sldId id="272"/>
            <p14:sldId id="265"/>
            <p14:sldId id="282"/>
            <p14:sldId id="283"/>
            <p14:sldId id="284"/>
            <p14:sldId id="285"/>
            <p14:sldId id="281"/>
          </p14:sldIdLst>
        </p14:section>
      </p14:sectionLst>
    </p:ext>
    <p:ext uri="{EFAFB233-063F-42B5-8137-9DF3F51BA10A}">
      <p15:sldGuideLst xmlns:p15="http://schemas.microsoft.com/office/powerpoint/2012/main" xmlns="">
        <p15:guide id="3" orient="horz" pos="2160" userDrawn="1">
          <p15:clr>
            <a:srgbClr val="A4A3A4"/>
          </p15:clr>
        </p15:guide>
        <p15:guide id="4" orient="horz" pos="3045" userDrawn="1">
          <p15:clr>
            <a:srgbClr val="A4A3A4"/>
          </p15:clr>
        </p15:guide>
        <p15:guide id="5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283C"/>
    <a:srgbClr val="F0632E"/>
    <a:srgbClr val="1A92A2"/>
    <a:srgbClr val="21AB82"/>
    <a:srgbClr val="21ABAA"/>
    <a:srgbClr val="FFC000"/>
    <a:srgbClr val="B12725"/>
    <a:srgbClr val="80CAA8"/>
    <a:srgbClr val="05BAC8"/>
    <a:srgbClr val="A7D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0" autoAdjust="0"/>
    <p:restoredTop sz="87657" autoAdjust="0"/>
  </p:normalViewPr>
  <p:slideViewPr>
    <p:cSldViewPr snapToGrid="0">
      <p:cViewPr varScale="1">
        <p:scale>
          <a:sx n="102" d="100"/>
          <a:sy n="102" d="100"/>
        </p:scale>
        <p:origin x="-858" y="-96"/>
      </p:cViewPr>
      <p:guideLst>
        <p:guide orient="horz" pos="2160"/>
        <p:guide orient="horz" pos="304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-223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pn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C7728-3CF7-4ED8-BE73-4D9631C5AC35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522238-0D60-46EB-948E-7DCC2ACE64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691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B-Chain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071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Qualified</a:t>
            </a:r>
            <a:r>
              <a:rPr lang="en-US" altLang="zh-CN" baseline="0" dirty="0" smtClean="0"/>
              <a:t> custodian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Safekeeping and settlement securities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Make a lot of money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 State Street 5.1    BNY Mellon </a:t>
            </a:r>
            <a:r>
              <a:rPr lang="en-US" altLang="zh-CN" baseline="0" smtClean="0"/>
              <a:t>7.1      JPMorgan 3.6      Citi 2.2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506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Current business model is centralized, this helps us to</a:t>
            </a:r>
            <a:r>
              <a:rPr lang="en-US" altLang="zh-CN" baseline="0" dirty="0" smtClean="0"/>
              <a:t> make a lot of money </a:t>
            </a:r>
            <a:endParaRPr lang="en-US" altLang="zh-CN" dirty="0" smtClean="0"/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But business like this is very likely to be changed by new tech: Blockchain</a:t>
            </a:r>
            <a:endParaRPr lang="zh-CN" altLang="zh-CN" dirty="0" smtClean="0"/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077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597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As a core component of Bitcoin, blockchain decentralized</a:t>
            </a:r>
            <a:r>
              <a:rPr lang="en-US" altLang="zh-CN" baseline="0" dirty="0" smtClean="0"/>
              <a:t> ledger.  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Successful</a:t>
            </a:r>
            <a:r>
              <a:rPr lang="en-US" altLang="zh-CN" baseline="0" dirty="0" smtClean="0"/>
              <a:t> to some extends</a:t>
            </a:r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393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800" dirty="0" smtClean="0"/>
              <a:t>Custody with blockchain</a:t>
            </a:r>
            <a:r>
              <a:rPr lang="en-US" altLang="zh-CN" sz="800" baseline="0" dirty="0" smtClean="0"/>
              <a:t>: could be faster, chapter and more efficient. </a:t>
            </a:r>
          </a:p>
          <a:p>
            <a:r>
              <a:rPr lang="en-US" altLang="zh-CN" sz="800" baseline="0" dirty="0" smtClean="0"/>
              <a:t>But 1. immature tech 2. Centralized business model is stable</a:t>
            </a:r>
          </a:p>
          <a:p>
            <a:r>
              <a:rPr lang="en-US" altLang="zh-CN" sz="800" baseline="0" dirty="0" smtClean="0"/>
              <a:t>Someday, f</a:t>
            </a:r>
            <a:r>
              <a:rPr lang="en-US" altLang="zh-CN" sz="800" dirty="0" smtClean="0"/>
              <a:t>rom centralized to decentralized. We got to be ready</a:t>
            </a:r>
            <a:endParaRPr lang="zh-CN" altLang="en-US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112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Video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266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14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Last page</a:t>
            </a:r>
            <a:r>
              <a:rPr lang="en-US" altLang="zh-CN" baseline="0" dirty="0" smtClean="0"/>
              <a:t> of</a:t>
            </a:r>
            <a:r>
              <a:rPr lang="en-US" altLang="zh-CN" dirty="0" smtClean="0"/>
              <a:t> slide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522238-0D60-46EB-948E-7DCC2ACE64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784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9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072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500"/>
            </a:lvl2pPr>
            <a:lvl3pPr marL="914377" indent="0">
              <a:buNone/>
              <a:defRPr sz="1200"/>
            </a:lvl3pPr>
            <a:lvl4pPr marL="1371566" indent="0">
              <a:buNone/>
              <a:defRPr sz="1100"/>
            </a:lvl4pPr>
            <a:lvl5pPr marL="1828754" indent="0">
              <a:buNone/>
              <a:defRPr sz="1100"/>
            </a:lvl5pPr>
            <a:lvl6pPr marL="2285943" indent="0">
              <a:buNone/>
              <a:defRPr sz="1100"/>
            </a:lvl6pPr>
            <a:lvl7pPr marL="2743131" indent="0">
              <a:buNone/>
              <a:defRPr sz="1100"/>
            </a:lvl7pPr>
            <a:lvl8pPr marL="3200320" indent="0">
              <a:buNone/>
              <a:defRPr sz="1100"/>
            </a:lvl8pPr>
            <a:lvl9pPr marL="3657509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109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500"/>
            </a:lvl2pPr>
            <a:lvl3pPr marL="914377" indent="0">
              <a:buNone/>
              <a:defRPr sz="1200"/>
            </a:lvl3pPr>
            <a:lvl4pPr marL="1371566" indent="0">
              <a:buNone/>
              <a:defRPr sz="1100"/>
            </a:lvl4pPr>
            <a:lvl5pPr marL="1828754" indent="0">
              <a:buNone/>
              <a:defRPr sz="1100"/>
            </a:lvl5pPr>
            <a:lvl6pPr marL="2285943" indent="0">
              <a:buNone/>
              <a:defRPr sz="1100"/>
            </a:lvl6pPr>
            <a:lvl7pPr marL="2743131" indent="0">
              <a:buNone/>
              <a:defRPr sz="1100"/>
            </a:lvl7pPr>
            <a:lvl8pPr marL="3200320" indent="0">
              <a:buNone/>
              <a:defRPr sz="1100"/>
            </a:lvl8pPr>
            <a:lvl9pPr marL="3657509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386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245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4"/>
            <a:ext cx="2628900" cy="581183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4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81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260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49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52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508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9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9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47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0"/>
            <a:ext cx="6076711" cy="6858000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94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 rot="10800000">
            <a:off x="6115290" y="0"/>
            <a:ext cx="6076711" cy="6858000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064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 rot="10800000">
            <a:off x="6115290" y="0"/>
            <a:ext cx="6076711" cy="6858000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1" y="0"/>
            <a:ext cx="6115291" cy="6858000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233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1282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351339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C78CE-FED0-4D13-BE88-F615B93848C4}" type="datetimeFigureOut">
              <a:rPr lang="zh-CN" altLang="en-US" smtClean="0"/>
              <a:t>2017/10/24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F085E-C51B-4E4D-A83F-EA34A2593F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741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63048"/>
            </a:gs>
            <a:gs pos="100000">
              <a:srgbClr val="09161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文本框 56"/>
          <p:cNvSpPr txBox="1"/>
          <p:nvPr/>
        </p:nvSpPr>
        <p:spPr>
          <a:xfrm>
            <a:off x="2071468" y="3813000"/>
            <a:ext cx="8231000" cy="461663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</a:rPr>
              <a:t>An Innovative Approach of Using Blockchain for Custody</a:t>
            </a:r>
          </a:p>
        </p:txBody>
      </p:sp>
      <p:pic>
        <p:nvPicPr>
          <p:cNvPr id="1026" name="Picture 2" descr="C:\Users\SQ61241\Desktop\b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853" y="2100288"/>
            <a:ext cx="8512230" cy="133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28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63048"/>
            </a:gs>
            <a:gs pos="100000">
              <a:srgbClr val="09161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05133" y="2687257"/>
            <a:ext cx="3392275" cy="1015663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THANKS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71332" y="6014788"/>
            <a:ext cx="11042247" cy="23596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/>
            <a:r>
              <a:rPr lang="en-US" altLang="zh-CN" sz="9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Team B-Chain</a:t>
            </a:r>
            <a:endParaRPr lang="en-US" altLang="zh-CN" sz="9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 flipV="1">
            <a:off x="7701498" y="3148787"/>
            <a:ext cx="1073745" cy="338152"/>
            <a:chOff x="10276081" y="904240"/>
            <a:chExt cx="1316479" cy="477520"/>
          </a:xfrm>
          <a:solidFill>
            <a:srgbClr val="FFC000"/>
          </a:solidFill>
        </p:grpSpPr>
        <p:sp>
          <p:nvSpPr>
            <p:cNvPr id="6" name="直角三角形 5"/>
            <p:cNvSpPr/>
            <p:nvPr/>
          </p:nvSpPr>
          <p:spPr>
            <a:xfrm rot="10800000">
              <a:off x="10276081" y="904240"/>
              <a:ext cx="556055" cy="23876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b="1"/>
            </a:p>
          </p:txBody>
        </p:sp>
        <p:sp>
          <p:nvSpPr>
            <p:cNvPr id="7" name="矩形 6"/>
            <p:cNvSpPr/>
            <p:nvPr/>
          </p:nvSpPr>
          <p:spPr>
            <a:xfrm rot="10800000">
              <a:off x="10480451" y="904240"/>
              <a:ext cx="1112109" cy="477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b="1" dirty="0">
                <a:solidFill>
                  <a:srgbClr val="152F47"/>
                </a:solidFill>
              </a:endParaRPr>
            </a:p>
          </p:txBody>
        </p:sp>
      </p:grpSp>
      <p:sp>
        <p:nvSpPr>
          <p:cNvPr id="8" name="Freeform 9"/>
          <p:cNvSpPr>
            <a:spLocks noChangeAspect="1" noEditPoints="1"/>
          </p:cNvSpPr>
          <p:nvPr/>
        </p:nvSpPr>
        <p:spPr bwMode="auto">
          <a:xfrm>
            <a:off x="8514844" y="3219840"/>
            <a:ext cx="204095" cy="196042"/>
          </a:xfrm>
          <a:custGeom>
            <a:avLst/>
            <a:gdLst>
              <a:gd name="T0" fmla="*/ 186 w 200"/>
              <a:gd name="T1" fmla="*/ 114 h 192"/>
              <a:gd name="T2" fmla="*/ 182 w 200"/>
              <a:gd name="T3" fmla="*/ 154 h 192"/>
              <a:gd name="T4" fmla="*/ 149 w 200"/>
              <a:gd name="T5" fmla="*/ 191 h 192"/>
              <a:gd name="T6" fmla="*/ 68 w 200"/>
              <a:gd name="T7" fmla="*/ 172 h 192"/>
              <a:gd name="T8" fmla="*/ 68 w 200"/>
              <a:gd name="T9" fmla="*/ 171 h 192"/>
              <a:gd name="T10" fmla="*/ 68 w 200"/>
              <a:gd name="T11" fmla="*/ 191 h 192"/>
              <a:gd name="T12" fmla="*/ 48 w 200"/>
              <a:gd name="T13" fmla="*/ 191 h 192"/>
              <a:gd name="T14" fmla="*/ 28 w 200"/>
              <a:gd name="T15" fmla="*/ 191 h 192"/>
              <a:gd name="T16" fmla="*/ 20 w 200"/>
              <a:gd name="T17" fmla="*/ 191 h 192"/>
              <a:gd name="T18" fmla="*/ 0 w 200"/>
              <a:gd name="T19" fmla="*/ 171 h 192"/>
              <a:gd name="T20" fmla="*/ 0 w 200"/>
              <a:gd name="T21" fmla="*/ 79 h 192"/>
              <a:gd name="T22" fmla="*/ 20 w 200"/>
              <a:gd name="T23" fmla="*/ 59 h 192"/>
              <a:gd name="T24" fmla="*/ 28 w 200"/>
              <a:gd name="T25" fmla="*/ 59 h 192"/>
              <a:gd name="T26" fmla="*/ 48 w 200"/>
              <a:gd name="T27" fmla="*/ 59 h 192"/>
              <a:gd name="T28" fmla="*/ 68 w 200"/>
              <a:gd name="T29" fmla="*/ 59 h 192"/>
              <a:gd name="T30" fmla="*/ 68 w 200"/>
              <a:gd name="T31" fmla="*/ 79 h 192"/>
              <a:gd name="T32" fmla="*/ 68 w 200"/>
              <a:gd name="T33" fmla="*/ 79 h 192"/>
              <a:gd name="T34" fmla="*/ 125 w 200"/>
              <a:gd name="T35" fmla="*/ 1 h 192"/>
              <a:gd name="T36" fmla="*/ 153 w 200"/>
              <a:gd name="T37" fmla="*/ 67 h 192"/>
              <a:gd name="T38" fmla="*/ 197 w 200"/>
              <a:gd name="T39" fmla="*/ 89 h 192"/>
              <a:gd name="T40" fmla="*/ 186 w 200"/>
              <a:gd name="T41" fmla="*/ 114 h 192"/>
              <a:gd name="T42" fmla="*/ 138 w 200"/>
              <a:gd name="T43" fmla="*/ 78 h 192"/>
              <a:gd name="T44" fmla="*/ 132 w 200"/>
              <a:gd name="T45" fmla="*/ 13 h 192"/>
              <a:gd name="T46" fmla="*/ 68 w 200"/>
              <a:gd name="T47" fmla="*/ 94 h 192"/>
              <a:gd name="T48" fmla="*/ 68 w 200"/>
              <a:gd name="T49" fmla="*/ 101 h 192"/>
              <a:gd name="T50" fmla="*/ 68 w 200"/>
              <a:gd name="T51" fmla="*/ 157 h 192"/>
              <a:gd name="T52" fmla="*/ 148 w 200"/>
              <a:gd name="T53" fmla="*/ 179 h 192"/>
              <a:gd name="T54" fmla="*/ 165 w 200"/>
              <a:gd name="T55" fmla="*/ 150 h 192"/>
              <a:gd name="T56" fmla="*/ 170 w 200"/>
              <a:gd name="T57" fmla="*/ 113 h 192"/>
              <a:gd name="T58" fmla="*/ 182 w 200"/>
              <a:gd name="T59" fmla="*/ 92 h 192"/>
              <a:gd name="T60" fmla="*/ 138 w 200"/>
              <a:gd name="T61" fmla="*/ 78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92">
                <a:moveTo>
                  <a:pt x="186" y="114"/>
                </a:moveTo>
                <a:cubicBezTo>
                  <a:pt x="200" y="118"/>
                  <a:pt x="196" y="152"/>
                  <a:pt x="182" y="154"/>
                </a:cubicBezTo>
                <a:cubicBezTo>
                  <a:pt x="185" y="163"/>
                  <a:pt x="186" y="192"/>
                  <a:pt x="149" y="191"/>
                </a:cubicBezTo>
                <a:cubicBezTo>
                  <a:pt x="105" y="191"/>
                  <a:pt x="97" y="172"/>
                  <a:pt x="68" y="17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28" y="191"/>
                  <a:pt x="28" y="191"/>
                  <a:pt x="28" y="191"/>
                </a:cubicBezTo>
                <a:cubicBezTo>
                  <a:pt x="20" y="191"/>
                  <a:pt x="20" y="191"/>
                  <a:pt x="20" y="191"/>
                </a:cubicBezTo>
                <a:cubicBezTo>
                  <a:pt x="9" y="191"/>
                  <a:pt x="0" y="182"/>
                  <a:pt x="0" y="17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68"/>
                  <a:pt x="9" y="59"/>
                  <a:pt x="20" y="59"/>
                </a:cubicBezTo>
                <a:cubicBezTo>
                  <a:pt x="28" y="59"/>
                  <a:pt x="28" y="59"/>
                  <a:pt x="2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8" y="79"/>
                  <a:pt x="68" y="79"/>
                  <a:pt x="6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115" y="60"/>
                  <a:pt x="113" y="2"/>
                  <a:pt x="125" y="1"/>
                </a:cubicBezTo>
                <a:cubicBezTo>
                  <a:pt x="196" y="0"/>
                  <a:pt x="153" y="67"/>
                  <a:pt x="153" y="67"/>
                </a:cubicBezTo>
                <a:cubicBezTo>
                  <a:pt x="153" y="67"/>
                  <a:pt x="193" y="54"/>
                  <a:pt x="197" y="89"/>
                </a:cubicBezTo>
                <a:cubicBezTo>
                  <a:pt x="196" y="99"/>
                  <a:pt x="197" y="105"/>
                  <a:pt x="186" y="114"/>
                </a:cubicBezTo>
                <a:close/>
                <a:moveTo>
                  <a:pt x="138" y="78"/>
                </a:moveTo>
                <a:cubicBezTo>
                  <a:pt x="138" y="78"/>
                  <a:pt x="171" y="12"/>
                  <a:pt x="132" y="13"/>
                </a:cubicBezTo>
                <a:cubicBezTo>
                  <a:pt x="125" y="13"/>
                  <a:pt x="128" y="74"/>
                  <a:pt x="68" y="94"/>
                </a:cubicBezTo>
                <a:cubicBezTo>
                  <a:pt x="68" y="93"/>
                  <a:pt x="68" y="96"/>
                  <a:pt x="68" y="101"/>
                </a:cubicBezTo>
                <a:cubicBezTo>
                  <a:pt x="68" y="157"/>
                  <a:pt x="68" y="157"/>
                  <a:pt x="68" y="157"/>
                </a:cubicBezTo>
                <a:cubicBezTo>
                  <a:pt x="91" y="157"/>
                  <a:pt x="118" y="179"/>
                  <a:pt x="148" y="179"/>
                </a:cubicBezTo>
                <a:cubicBezTo>
                  <a:pt x="173" y="179"/>
                  <a:pt x="170" y="158"/>
                  <a:pt x="165" y="150"/>
                </a:cubicBezTo>
                <a:cubicBezTo>
                  <a:pt x="185" y="144"/>
                  <a:pt x="180" y="116"/>
                  <a:pt x="170" y="113"/>
                </a:cubicBezTo>
                <a:cubicBezTo>
                  <a:pt x="179" y="102"/>
                  <a:pt x="181" y="99"/>
                  <a:pt x="182" y="92"/>
                </a:cubicBezTo>
                <a:cubicBezTo>
                  <a:pt x="179" y="68"/>
                  <a:pt x="138" y="78"/>
                  <a:pt x="138" y="78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839612" y="3102417"/>
            <a:ext cx="7772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b="1" dirty="0">
                <a:solidFill>
                  <a:srgbClr val="152F47"/>
                </a:solidFill>
              </a:rPr>
              <a:t>Drop </a:t>
            </a:r>
            <a:r>
              <a:rPr lang="en-US" altLang="zh-CN" sz="1100" b="1" dirty="0" smtClean="0">
                <a:solidFill>
                  <a:srgbClr val="152F47"/>
                </a:solidFill>
              </a:rPr>
              <a:t>us </a:t>
            </a:r>
          </a:p>
          <a:p>
            <a:r>
              <a:rPr lang="en-US" altLang="zh-CN" sz="1100" b="1" dirty="0" smtClean="0">
                <a:solidFill>
                  <a:srgbClr val="152F47"/>
                </a:solidFill>
              </a:rPr>
              <a:t>a like !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86742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1077401" y="695646"/>
            <a:ext cx="2085677" cy="651900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500"/>
          </a:p>
        </p:txBody>
      </p:sp>
      <p:sp>
        <p:nvSpPr>
          <p:cNvPr id="5" name="矩形 4"/>
          <p:cNvSpPr/>
          <p:nvPr/>
        </p:nvSpPr>
        <p:spPr>
          <a:xfrm>
            <a:off x="1435262" y="2109923"/>
            <a:ext cx="3669175" cy="300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086864" y="2018773"/>
            <a:ext cx="483243" cy="48324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435262" y="3432857"/>
            <a:ext cx="3669175" cy="300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86864" y="3341707"/>
            <a:ext cx="483243" cy="48324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435262" y="4798589"/>
            <a:ext cx="3669175" cy="300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086864" y="4707439"/>
            <a:ext cx="483243" cy="48324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147233" y="729209"/>
            <a:ext cx="2015845" cy="584773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Custody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86864" y="2572003"/>
            <a:ext cx="4106573" cy="64632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 smtClean="0"/>
              <a:t>Qualified custodian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/>
              <a:t>H</a:t>
            </a:r>
            <a:r>
              <a:rPr lang="en-US" altLang="zh-CN" sz="1200" b="1" dirty="0" smtClean="0"/>
              <a:t>olding </a:t>
            </a:r>
            <a:r>
              <a:rPr lang="en-US" altLang="zh-CN" sz="1200" b="1" dirty="0"/>
              <a:t>and servicing of assets on behalf of </a:t>
            </a:r>
            <a:r>
              <a:rPr lang="en-US" altLang="zh-CN" sz="1200" b="1" dirty="0" smtClean="0"/>
              <a:t>others</a:t>
            </a:r>
            <a:endParaRPr lang="en-US" altLang="zh-CN" sz="1200" b="1" dirty="0"/>
          </a:p>
        </p:txBody>
      </p:sp>
      <p:grpSp>
        <p:nvGrpSpPr>
          <p:cNvPr id="12" name="组合 11"/>
          <p:cNvGrpSpPr/>
          <p:nvPr/>
        </p:nvGrpSpPr>
        <p:grpSpPr>
          <a:xfrm rot="5400000">
            <a:off x="7504673" y="1957071"/>
            <a:ext cx="3444161" cy="2974993"/>
            <a:chOff x="4087264" y="2981118"/>
            <a:chExt cx="1974728" cy="1705728"/>
          </a:xfrm>
        </p:grpSpPr>
        <p:sp>
          <p:nvSpPr>
            <p:cNvPr id="13" name="等腰三角形 12"/>
            <p:cNvSpPr/>
            <p:nvPr/>
          </p:nvSpPr>
          <p:spPr>
            <a:xfrm>
              <a:off x="4087264" y="3407844"/>
              <a:ext cx="494548" cy="426334"/>
            </a:xfrm>
            <a:prstGeom prst="triangle">
              <a:avLst/>
            </a:prstGeom>
            <a:solidFill>
              <a:srgbClr val="B127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>
              <a:off x="4333956" y="3834173"/>
              <a:ext cx="494548" cy="426334"/>
            </a:xfrm>
            <a:prstGeom prst="triangle">
              <a:avLst/>
            </a:prstGeom>
            <a:solidFill>
              <a:srgbClr val="EE62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0800000">
              <a:off x="4088398" y="3834173"/>
              <a:ext cx="494548" cy="426334"/>
            </a:xfrm>
            <a:prstGeom prst="triangle">
              <a:avLst/>
            </a:prstGeom>
            <a:solidFill>
              <a:srgbClr val="EF30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0800000">
              <a:off x="4333049" y="3407835"/>
              <a:ext cx="494548" cy="426334"/>
            </a:xfrm>
            <a:prstGeom prst="triangle">
              <a:avLst/>
            </a:prstGeom>
            <a:solidFill>
              <a:srgbClr val="8919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4331918" y="2981510"/>
              <a:ext cx="494548" cy="426334"/>
            </a:xfrm>
            <a:prstGeom prst="triangle">
              <a:avLst/>
            </a:prstGeom>
            <a:solidFill>
              <a:srgbClr val="B127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10800000">
              <a:off x="4579189" y="2981510"/>
              <a:ext cx="494548" cy="426334"/>
            </a:xfrm>
            <a:prstGeom prst="triangle">
              <a:avLst/>
            </a:prstGeom>
            <a:solidFill>
              <a:srgbClr val="89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4338184" y="4260512"/>
              <a:ext cx="494548" cy="426334"/>
            </a:xfrm>
            <a:prstGeom prst="triangle">
              <a:avLst/>
            </a:prstGeom>
            <a:solidFill>
              <a:srgbClr val="F791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4585457" y="4260512"/>
              <a:ext cx="494548" cy="426334"/>
            </a:xfrm>
            <a:prstGeom prst="triangl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4826796" y="2981118"/>
              <a:ext cx="494548" cy="426334"/>
            </a:xfrm>
            <a:prstGeom prst="triangle">
              <a:avLst/>
            </a:prstGeom>
            <a:solidFill>
              <a:srgbClr val="F04D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5074663" y="2983024"/>
              <a:ext cx="494548" cy="426334"/>
            </a:xfrm>
            <a:prstGeom prst="triangle">
              <a:avLst/>
            </a:prstGeom>
            <a:solidFill>
              <a:srgbClr val="EE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5319314" y="2981121"/>
              <a:ext cx="494548" cy="426334"/>
            </a:xfrm>
            <a:prstGeom prst="triangle">
              <a:avLst/>
            </a:prstGeom>
            <a:solidFill>
              <a:srgbClr val="F063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10800000">
              <a:off x="5321937" y="3407718"/>
              <a:ext cx="494548" cy="426334"/>
            </a:xfrm>
            <a:prstGeom prst="triangle">
              <a:avLst/>
            </a:prstGeom>
            <a:solidFill>
              <a:srgbClr val="F58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>
              <a:off x="5567444" y="3408856"/>
              <a:ext cx="494548" cy="426334"/>
            </a:xfrm>
            <a:prstGeom prst="triangle">
              <a:avLst/>
            </a:prstGeom>
            <a:solidFill>
              <a:srgbClr val="A7DC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0800000">
              <a:off x="5565539" y="3835185"/>
              <a:ext cx="494548" cy="426334"/>
            </a:xfrm>
            <a:prstGeom prst="triangle">
              <a:avLst/>
            </a:prstGeom>
            <a:solidFill>
              <a:srgbClr val="7BD1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>
              <a:off x="5320165" y="3834173"/>
              <a:ext cx="494548" cy="426334"/>
            </a:xfrm>
            <a:prstGeom prst="triangle">
              <a:avLst/>
            </a:prstGeom>
            <a:solidFill>
              <a:srgbClr val="05BA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5319537" y="4260502"/>
              <a:ext cx="494548" cy="426334"/>
            </a:xfrm>
            <a:prstGeom prst="triangle">
              <a:avLst/>
            </a:prstGeom>
            <a:solidFill>
              <a:srgbClr val="1A9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5072971" y="4260502"/>
              <a:ext cx="494548" cy="426334"/>
            </a:xfrm>
            <a:prstGeom prst="triangle">
              <a:avLst/>
            </a:prstGeom>
            <a:solidFill>
              <a:srgbClr val="94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10800000">
              <a:off x="4832024" y="4260502"/>
              <a:ext cx="494548" cy="426334"/>
            </a:xfrm>
            <a:prstGeom prst="triangle">
              <a:avLst/>
            </a:prstGeom>
            <a:solidFill>
              <a:srgbClr val="21AB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矩形 30"/>
          <p:cNvSpPr/>
          <p:nvPr/>
        </p:nvSpPr>
        <p:spPr>
          <a:xfrm>
            <a:off x="1086864" y="3909519"/>
            <a:ext cx="4017573" cy="61215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/>
              <a:t>Safekeeping 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 smtClean="0"/>
              <a:t>Settlement</a:t>
            </a:r>
            <a:endParaRPr lang="en-US" altLang="zh-CN" sz="1200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8313316" y="1021215"/>
            <a:ext cx="1888361" cy="584773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>
            <a:defPPr>
              <a:defRPr lang="zh-CN"/>
            </a:defPPr>
            <a:lvl1pPr>
              <a:defRPr sz="1500" b="1">
                <a:solidFill>
                  <a:schemeClr val="bg1"/>
                </a:solidFill>
              </a:defRPr>
            </a:lvl1pPr>
          </a:lstStyle>
          <a:p>
            <a:r>
              <a:rPr lang="en-US" altLang="zh-CN" sz="3200" dirty="0" smtClean="0"/>
              <a:t>Citi 2016</a:t>
            </a:r>
            <a:r>
              <a:rPr lang="en-US" altLang="zh-CN" sz="1200" dirty="0" smtClean="0"/>
              <a:t> </a:t>
            </a:r>
            <a:endParaRPr lang="zh-CN" altLang="en-US" sz="1200" dirty="0"/>
          </a:p>
        </p:txBody>
      </p:sp>
      <p:sp>
        <p:nvSpPr>
          <p:cNvPr id="2" name="文本框 1"/>
          <p:cNvSpPr txBox="1"/>
          <p:nvPr/>
        </p:nvSpPr>
        <p:spPr>
          <a:xfrm>
            <a:off x="8665831" y="2908799"/>
            <a:ext cx="1183333" cy="1323437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/>
                </a:solidFill>
              </a:rPr>
              <a:t>$2.2</a:t>
            </a:r>
          </a:p>
          <a:p>
            <a:pPr algn="ctr"/>
            <a:r>
              <a:rPr lang="en-US" altLang="zh-CN" sz="4000" b="1" dirty="0" smtClean="0">
                <a:solidFill>
                  <a:schemeClr val="bg1"/>
                </a:solidFill>
              </a:rPr>
              <a:t>B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36" name="Freeform 5"/>
          <p:cNvSpPr>
            <a:spLocks noEditPoints="1"/>
          </p:cNvSpPr>
          <p:nvPr/>
        </p:nvSpPr>
        <p:spPr bwMode="auto">
          <a:xfrm>
            <a:off x="1155742" y="2079124"/>
            <a:ext cx="345487" cy="346951"/>
          </a:xfrm>
          <a:custGeom>
            <a:avLst/>
            <a:gdLst>
              <a:gd name="T0" fmla="*/ 168 w 197"/>
              <a:gd name="T1" fmla="*/ 99 h 198"/>
              <a:gd name="T2" fmla="*/ 197 w 197"/>
              <a:gd name="T3" fmla="*/ 99 h 198"/>
              <a:gd name="T4" fmla="*/ 175 w 197"/>
              <a:gd name="T5" fmla="*/ 64 h 198"/>
              <a:gd name="T6" fmla="*/ 167 w 197"/>
              <a:gd name="T7" fmla="*/ 50 h 198"/>
              <a:gd name="T8" fmla="*/ 175 w 197"/>
              <a:gd name="T9" fmla="*/ 64 h 198"/>
              <a:gd name="T10" fmla="*/ 134 w 197"/>
              <a:gd name="T11" fmla="*/ 22 h 198"/>
              <a:gd name="T12" fmla="*/ 147 w 197"/>
              <a:gd name="T13" fmla="*/ 30 h 198"/>
              <a:gd name="T14" fmla="*/ 99 w 197"/>
              <a:gd name="T15" fmla="*/ 30 h 198"/>
              <a:gd name="T16" fmla="*/ 99 w 197"/>
              <a:gd name="T17" fmla="*/ 0 h 198"/>
              <a:gd name="T18" fmla="*/ 99 w 197"/>
              <a:gd name="T19" fmla="*/ 30 h 198"/>
              <a:gd name="T20" fmla="*/ 50 w 197"/>
              <a:gd name="T21" fmla="*/ 30 h 198"/>
              <a:gd name="T22" fmla="*/ 63 w 197"/>
              <a:gd name="T23" fmla="*/ 22 h 198"/>
              <a:gd name="T24" fmla="*/ 101 w 197"/>
              <a:gd name="T25" fmla="*/ 39 h 198"/>
              <a:gd name="T26" fmla="*/ 101 w 197"/>
              <a:gd name="T27" fmla="*/ 160 h 198"/>
              <a:gd name="T28" fmla="*/ 101 w 197"/>
              <a:gd name="T29" fmla="*/ 39 h 198"/>
              <a:gd name="T30" fmla="*/ 13 w 197"/>
              <a:gd name="T31" fmla="*/ 149 h 198"/>
              <a:gd name="T32" fmla="*/ 39 w 197"/>
              <a:gd name="T33" fmla="*/ 134 h 198"/>
              <a:gd name="T34" fmla="*/ 22 w 197"/>
              <a:gd name="T35" fmla="*/ 64 h 198"/>
              <a:gd name="T36" fmla="*/ 30 w 197"/>
              <a:gd name="T37" fmla="*/ 50 h 198"/>
              <a:gd name="T38" fmla="*/ 22 w 197"/>
              <a:gd name="T39" fmla="*/ 64 h 198"/>
              <a:gd name="T40" fmla="*/ 15 w 197"/>
              <a:gd name="T41" fmla="*/ 107 h 198"/>
              <a:gd name="T42" fmla="*/ 15 w 197"/>
              <a:gd name="T43" fmla="*/ 91 h 198"/>
              <a:gd name="T44" fmla="*/ 64 w 197"/>
              <a:gd name="T45" fmla="*/ 159 h 198"/>
              <a:gd name="T46" fmla="*/ 49 w 197"/>
              <a:gd name="T47" fmla="*/ 185 h 198"/>
              <a:gd name="T48" fmla="*/ 64 w 197"/>
              <a:gd name="T49" fmla="*/ 159 h 198"/>
              <a:gd name="T50" fmla="*/ 106 w 197"/>
              <a:gd name="T51" fmla="*/ 183 h 198"/>
              <a:gd name="T52" fmla="*/ 91 w 197"/>
              <a:gd name="T53" fmla="*/ 183 h 198"/>
              <a:gd name="T54" fmla="*/ 133 w 197"/>
              <a:gd name="T55" fmla="*/ 159 h 198"/>
              <a:gd name="T56" fmla="*/ 148 w 197"/>
              <a:gd name="T57" fmla="*/ 185 h 198"/>
              <a:gd name="T58" fmla="*/ 133 w 197"/>
              <a:gd name="T59" fmla="*/ 159 h 198"/>
              <a:gd name="T60" fmla="*/ 184 w 197"/>
              <a:gd name="T61" fmla="*/ 149 h 198"/>
              <a:gd name="T62" fmla="*/ 158 w 197"/>
              <a:gd name="T63" fmla="*/ 134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97" h="198">
                <a:moveTo>
                  <a:pt x="183" y="107"/>
                </a:moveTo>
                <a:cubicBezTo>
                  <a:pt x="174" y="107"/>
                  <a:pt x="168" y="103"/>
                  <a:pt x="168" y="99"/>
                </a:cubicBezTo>
                <a:cubicBezTo>
                  <a:pt x="168" y="95"/>
                  <a:pt x="174" y="91"/>
                  <a:pt x="183" y="91"/>
                </a:cubicBezTo>
                <a:cubicBezTo>
                  <a:pt x="191" y="91"/>
                  <a:pt x="197" y="95"/>
                  <a:pt x="197" y="99"/>
                </a:cubicBezTo>
                <a:cubicBezTo>
                  <a:pt x="197" y="103"/>
                  <a:pt x="191" y="107"/>
                  <a:pt x="183" y="107"/>
                </a:cubicBezTo>
                <a:close/>
                <a:moveTo>
                  <a:pt x="175" y="64"/>
                </a:moveTo>
                <a:cubicBezTo>
                  <a:pt x="168" y="68"/>
                  <a:pt x="161" y="68"/>
                  <a:pt x="158" y="65"/>
                </a:cubicBezTo>
                <a:cubicBezTo>
                  <a:pt x="156" y="61"/>
                  <a:pt x="160" y="55"/>
                  <a:pt x="167" y="50"/>
                </a:cubicBezTo>
                <a:cubicBezTo>
                  <a:pt x="175" y="46"/>
                  <a:pt x="182" y="46"/>
                  <a:pt x="184" y="50"/>
                </a:cubicBezTo>
                <a:cubicBezTo>
                  <a:pt x="186" y="53"/>
                  <a:pt x="182" y="60"/>
                  <a:pt x="175" y="64"/>
                </a:cubicBezTo>
                <a:close/>
                <a:moveTo>
                  <a:pt x="133" y="39"/>
                </a:moveTo>
                <a:cubicBezTo>
                  <a:pt x="129" y="37"/>
                  <a:pt x="130" y="30"/>
                  <a:pt x="134" y="22"/>
                </a:cubicBezTo>
                <a:cubicBezTo>
                  <a:pt x="138" y="15"/>
                  <a:pt x="144" y="11"/>
                  <a:pt x="148" y="13"/>
                </a:cubicBezTo>
                <a:cubicBezTo>
                  <a:pt x="152" y="16"/>
                  <a:pt x="151" y="23"/>
                  <a:pt x="147" y="30"/>
                </a:cubicBezTo>
                <a:cubicBezTo>
                  <a:pt x="143" y="37"/>
                  <a:pt x="137" y="41"/>
                  <a:pt x="133" y="39"/>
                </a:cubicBezTo>
                <a:close/>
                <a:moveTo>
                  <a:pt x="99" y="30"/>
                </a:moveTo>
                <a:cubicBezTo>
                  <a:pt x="94" y="30"/>
                  <a:pt x="91" y="23"/>
                  <a:pt x="91" y="15"/>
                </a:cubicBezTo>
                <a:cubicBezTo>
                  <a:pt x="91" y="7"/>
                  <a:pt x="94" y="0"/>
                  <a:pt x="99" y="0"/>
                </a:cubicBezTo>
                <a:cubicBezTo>
                  <a:pt x="103" y="0"/>
                  <a:pt x="106" y="7"/>
                  <a:pt x="106" y="15"/>
                </a:cubicBezTo>
                <a:cubicBezTo>
                  <a:pt x="106" y="23"/>
                  <a:pt x="103" y="30"/>
                  <a:pt x="99" y="30"/>
                </a:cubicBezTo>
                <a:close/>
                <a:moveTo>
                  <a:pt x="64" y="39"/>
                </a:moveTo>
                <a:cubicBezTo>
                  <a:pt x="60" y="41"/>
                  <a:pt x="54" y="37"/>
                  <a:pt x="50" y="30"/>
                </a:cubicBezTo>
                <a:cubicBezTo>
                  <a:pt x="46" y="23"/>
                  <a:pt x="45" y="16"/>
                  <a:pt x="49" y="13"/>
                </a:cubicBezTo>
                <a:cubicBezTo>
                  <a:pt x="53" y="11"/>
                  <a:pt x="59" y="15"/>
                  <a:pt x="63" y="22"/>
                </a:cubicBezTo>
                <a:cubicBezTo>
                  <a:pt x="67" y="30"/>
                  <a:pt x="68" y="37"/>
                  <a:pt x="64" y="39"/>
                </a:cubicBezTo>
                <a:close/>
                <a:moveTo>
                  <a:pt x="101" y="39"/>
                </a:moveTo>
                <a:cubicBezTo>
                  <a:pt x="134" y="39"/>
                  <a:pt x="161" y="66"/>
                  <a:pt x="161" y="100"/>
                </a:cubicBezTo>
                <a:cubicBezTo>
                  <a:pt x="161" y="133"/>
                  <a:pt x="134" y="160"/>
                  <a:pt x="101" y="160"/>
                </a:cubicBezTo>
                <a:cubicBezTo>
                  <a:pt x="67" y="160"/>
                  <a:pt x="40" y="133"/>
                  <a:pt x="40" y="100"/>
                </a:cubicBezTo>
                <a:cubicBezTo>
                  <a:pt x="40" y="66"/>
                  <a:pt x="67" y="39"/>
                  <a:pt x="101" y="39"/>
                </a:cubicBezTo>
                <a:close/>
                <a:moveTo>
                  <a:pt x="30" y="148"/>
                </a:moveTo>
                <a:cubicBezTo>
                  <a:pt x="23" y="152"/>
                  <a:pt x="15" y="152"/>
                  <a:pt x="13" y="149"/>
                </a:cubicBezTo>
                <a:cubicBezTo>
                  <a:pt x="11" y="145"/>
                  <a:pt x="15" y="139"/>
                  <a:pt x="22" y="134"/>
                </a:cubicBezTo>
                <a:cubicBezTo>
                  <a:pt x="29" y="130"/>
                  <a:pt x="37" y="130"/>
                  <a:pt x="39" y="134"/>
                </a:cubicBezTo>
                <a:cubicBezTo>
                  <a:pt x="41" y="137"/>
                  <a:pt x="37" y="144"/>
                  <a:pt x="30" y="148"/>
                </a:cubicBezTo>
                <a:close/>
                <a:moveTo>
                  <a:pt x="22" y="64"/>
                </a:moveTo>
                <a:cubicBezTo>
                  <a:pt x="15" y="60"/>
                  <a:pt x="11" y="53"/>
                  <a:pt x="13" y="50"/>
                </a:cubicBezTo>
                <a:cubicBezTo>
                  <a:pt x="15" y="46"/>
                  <a:pt x="23" y="46"/>
                  <a:pt x="30" y="50"/>
                </a:cubicBezTo>
                <a:cubicBezTo>
                  <a:pt x="37" y="55"/>
                  <a:pt x="41" y="61"/>
                  <a:pt x="39" y="65"/>
                </a:cubicBezTo>
                <a:cubicBezTo>
                  <a:pt x="37" y="68"/>
                  <a:pt x="29" y="68"/>
                  <a:pt x="22" y="64"/>
                </a:cubicBezTo>
                <a:close/>
                <a:moveTo>
                  <a:pt x="29" y="99"/>
                </a:moveTo>
                <a:cubicBezTo>
                  <a:pt x="29" y="103"/>
                  <a:pt x="23" y="107"/>
                  <a:pt x="15" y="107"/>
                </a:cubicBezTo>
                <a:cubicBezTo>
                  <a:pt x="6" y="107"/>
                  <a:pt x="0" y="103"/>
                  <a:pt x="0" y="99"/>
                </a:cubicBezTo>
                <a:cubicBezTo>
                  <a:pt x="0" y="95"/>
                  <a:pt x="6" y="91"/>
                  <a:pt x="15" y="91"/>
                </a:cubicBezTo>
                <a:cubicBezTo>
                  <a:pt x="23" y="91"/>
                  <a:pt x="29" y="95"/>
                  <a:pt x="29" y="99"/>
                </a:cubicBezTo>
                <a:close/>
                <a:moveTo>
                  <a:pt x="64" y="159"/>
                </a:moveTo>
                <a:cubicBezTo>
                  <a:pt x="68" y="161"/>
                  <a:pt x="67" y="169"/>
                  <a:pt x="63" y="176"/>
                </a:cubicBezTo>
                <a:cubicBezTo>
                  <a:pt x="59" y="183"/>
                  <a:pt x="53" y="187"/>
                  <a:pt x="49" y="185"/>
                </a:cubicBezTo>
                <a:cubicBezTo>
                  <a:pt x="45" y="183"/>
                  <a:pt x="46" y="175"/>
                  <a:pt x="50" y="168"/>
                </a:cubicBezTo>
                <a:cubicBezTo>
                  <a:pt x="54" y="161"/>
                  <a:pt x="60" y="157"/>
                  <a:pt x="64" y="159"/>
                </a:cubicBezTo>
                <a:close/>
                <a:moveTo>
                  <a:pt x="99" y="168"/>
                </a:moveTo>
                <a:cubicBezTo>
                  <a:pt x="103" y="168"/>
                  <a:pt x="106" y="175"/>
                  <a:pt x="106" y="183"/>
                </a:cubicBezTo>
                <a:cubicBezTo>
                  <a:pt x="106" y="191"/>
                  <a:pt x="103" y="198"/>
                  <a:pt x="99" y="198"/>
                </a:cubicBezTo>
                <a:cubicBezTo>
                  <a:pt x="94" y="198"/>
                  <a:pt x="91" y="191"/>
                  <a:pt x="91" y="183"/>
                </a:cubicBezTo>
                <a:cubicBezTo>
                  <a:pt x="91" y="175"/>
                  <a:pt x="94" y="168"/>
                  <a:pt x="99" y="168"/>
                </a:cubicBezTo>
                <a:close/>
                <a:moveTo>
                  <a:pt x="133" y="159"/>
                </a:moveTo>
                <a:cubicBezTo>
                  <a:pt x="137" y="157"/>
                  <a:pt x="143" y="161"/>
                  <a:pt x="147" y="168"/>
                </a:cubicBezTo>
                <a:cubicBezTo>
                  <a:pt x="151" y="175"/>
                  <a:pt x="152" y="183"/>
                  <a:pt x="148" y="185"/>
                </a:cubicBezTo>
                <a:cubicBezTo>
                  <a:pt x="144" y="187"/>
                  <a:pt x="138" y="183"/>
                  <a:pt x="134" y="176"/>
                </a:cubicBezTo>
                <a:cubicBezTo>
                  <a:pt x="130" y="169"/>
                  <a:pt x="129" y="161"/>
                  <a:pt x="133" y="159"/>
                </a:cubicBezTo>
                <a:close/>
                <a:moveTo>
                  <a:pt x="175" y="134"/>
                </a:moveTo>
                <a:cubicBezTo>
                  <a:pt x="182" y="139"/>
                  <a:pt x="186" y="145"/>
                  <a:pt x="184" y="149"/>
                </a:cubicBezTo>
                <a:cubicBezTo>
                  <a:pt x="182" y="152"/>
                  <a:pt x="175" y="152"/>
                  <a:pt x="167" y="148"/>
                </a:cubicBezTo>
                <a:cubicBezTo>
                  <a:pt x="160" y="144"/>
                  <a:pt x="156" y="137"/>
                  <a:pt x="158" y="134"/>
                </a:cubicBezTo>
                <a:cubicBezTo>
                  <a:pt x="161" y="130"/>
                  <a:pt x="168" y="130"/>
                  <a:pt x="175" y="1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1170231" y="3418213"/>
            <a:ext cx="316504" cy="304611"/>
          </a:xfrm>
          <a:custGeom>
            <a:avLst/>
            <a:gdLst>
              <a:gd name="T0" fmla="*/ 186 w 200"/>
              <a:gd name="T1" fmla="*/ 114 h 192"/>
              <a:gd name="T2" fmla="*/ 182 w 200"/>
              <a:gd name="T3" fmla="*/ 154 h 192"/>
              <a:gd name="T4" fmla="*/ 149 w 200"/>
              <a:gd name="T5" fmla="*/ 191 h 192"/>
              <a:gd name="T6" fmla="*/ 68 w 200"/>
              <a:gd name="T7" fmla="*/ 172 h 192"/>
              <a:gd name="T8" fmla="*/ 68 w 200"/>
              <a:gd name="T9" fmla="*/ 171 h 192"/>
              <a:gd name="T10" fmla="*/ 68 w 200"/>
              <a:gd name="T11" fmla="*/ 191 h 192"/>
              <a:gd name="T12" fmla="*/ 48 w 200"/>
              <a:gd name="T13" fmla="*/ 191 h 192"/>
              <a:gd name="T14" fmla="*/ 28 w 200"/>
              <a:gd name="T15" fmla="*/ 191 h 192"/>
              <a:gd name="T16" fmla="*/ 20 w 200"/>
              <a:gd name="T17" fmla="*/ 191 h 192"/>
              <a:gd name="T18" fmla="*/ 0 w 200"/>
              <a:gd name="T19" fmla="*/ 171 h 192"/>
              <a:gd name="T20" fmla="*/ 0 w 200"/>
              <a:gd name="T21" fmla="*/ 79 h 192"/>
              <a:gd name="T22" fmla="*/ 20 w 200"/>
              <a:gd name="T23" fmla="*/ 59 h 192"/>
              <a:gd name="T24" fmla="*/ 28 w 200"/>
              <a:gd name="T25" fmla="*/ 59 h 192"/>
              <a:gd name="T26" fmla="*/ 48 w 200"/>
              <a:gd name="T27" fmla="*/ 59 h 192"/>
              <a:gd name="T28" fmla="*/ 68 w 200"/>
              <a:gd name="T29" fmla="*/ 59 h 192"/>
              <a:gd name="T30" fmla="*/ 68 w 200"/>
              <a:gd name="T31" fmla="*/ 79 h 192"/>
              <a:gd name="T32" fmla="*/ 68 w 200"/>
              <a:gd name="T33" fmla="*/ 79 h 192"/>
              <a:gd name="T34" fmla="*/ 125 w 200"/>
              <a:gd name="T35" fmla="*/ 1 h 192"/>
              <a:gd name="T36" fmla="*/ 153 w 200"/>
              <a:gd name="T37" fmla="*/ 67 h 192"/>
              <a:gd name="T38" fmla="*/ 197 w 200"/>
              <a:gd name="T39" fmla="*/ 89 h 192"/>
              <a:gd name="T40" fmla="*/ 186 w 200"/>
              <a:gd name="T41" fmla="*/ 114 h 192"/>
              <a:gd name="T42" fmla="*/ 138 w 200"/>
              <a:gd name="T43" fmla="*/ 78 h 192"/>
              <a:gd name="T44" fmla="*/ 132 w 200"/>
              <a:gd name="T45" fmla="*/ 13 h 192"/>
              <a:gd name="T46" fmla="*/ 68 w 200"/>
              <a:gd name="T47" fmla="*/ 94 h 192"/>
              <a:gd name="T48" fmla="*/ 68 w 200"/>
              <a:gd name="T49" fmla="*/ 101 h 192"/>
              <a:gd name="T50" fmla="*/ 68 w 200"/>
              <a:gd name="T51" fmla="*/ 157 h 192"/>
              <a:gd name="T52" fmla="*/ 148 w 200"/>
              <a:gd name="T53" fmla="*/ 179 h 192"/>
              <a:gd name="T54" fmla="*/ 165 w 200"/>
              <a:gd name="T55" fmla="*/ 150 h 192"/>
              <a:gd name="T56" fmla="*/ 170 w 200"/>
              <a:gd name="T57" fmla="*/ 113 h 192"/>
              <a:gd name="T58" fmla="*/ 182 w 200"/>
              <a:gd name="T59" fmla="*/ 92 h 192"/>
              <a:gd name="T60" fmla="*/ 138 w 200"/>
              <a:gd name="T61" fmla="*/ 78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92">
                <a:moveTo>
                  <a:pt x="186" y="114"/>
                </a:moveTo>
                <a:cubicBezTo>
                  <a:pt x="200" y="118"/>
                  <a:pt x="196" y="152"/>
                  <a:pt x="182" y="154"/>
                </a:cubicBezTo>
                <a:cubicBezTo>
                  <a:pt x="185" y="163"/>
                  <a:pt x="186" y="192"/>
                  <a:pt x="149" y="191"/>
                </a:cubicBezTo>
                <a:cubicBezTo>
                  <a:pt x="105" y="191"/>
                  <a:pt x="97" y="172"/>
                  <a:pt x="68" y="17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28" y="191"/>
                  <a:pt x="28" y="191"/>
                  <a:pt x="28" y="191"/>
                </a:cubicBezTo>
                <a:cubicBezTo>
                  <a:pt x="20" y="191"/>
                  <a:pt x="20" y="191"/>
                  <a:pt x="20" y="191"/>
                </a:cubicBezTo>
                <a:cubicBezTo>
                  <a:pt x="9" y="191"/>
                  <a:pt x="0" y="182"/>
                  <a:pt x="0" y="17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68"/>
                  <a:pt x="9" y="59"/>
                  <a:pt x="20" y="59"/>
                </a:cubicBezTo>
                <a:cubicBezTo>
                  <a:pt x="28" y="59"/>
                  <a:pt x="28" y="59"/>
                  <a:pt x="2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8" y="79"/>
                  <a:pt x="68" y="79"/>
                  <a:pt x="6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115" y="60"/>
                  <a:pt x="113" y="2"/>
                  <a:pt x="125" y="1"/>
                </a:cubicBezTo>
                <a:cubicBezTo>
                  <a:pt x="196" y="0"/>
                  <a:pt x="153" y="67"/>
                  <a:pt x="153" y="67"/>
                </a:cubicBezTo>
                <a:cubicBezTo>
                  <a:pt x="153" y="67"/>
                  <a:pt x="193" y="54"/>
                  <a:pt x="197" y="89"/>
                </a:cubicBezTo>
                <a:cubicBezTo>
                  <a:pt x="196" y="99"/>
                  <a:pt x="197" y="105"/>
                  <a:pt x="186" y="114"/>
                </a:cubicBezTo>
                <a:close/>
                <a:moveTo>
                  <a:pt x="138" y="78"/>
                </a:moveTo>
                <a:cubicBezTo>
                  <a:pt x="138" y="78"/>
                  <a:pt x="171" y="12"/>
                  <a:pt x="132" y="13"/>
                </a:cubicBezTo>
                <a:cubicBezTo>
                  <a:pt x="125" y="13"/>
                  <a:pt x="128" y="74"/>
                  <a:pt x="68" y="94"/>
                </a:cubicBezTo>
                <a:cubicBezTo>
                  <a:pt x="68" y="93"/>
                  <a:pt x="68" y="96"/>
                  <a:pt x="68" y="101"/>
                </a:cubicBezTo>
                <a:cubicBezTo>
                  <a:pt x="68" y="157"/>
                  <a:pt x="68" y="157"/>
                  <a:pt x="68" y="157"/>
                </a:cubicBezTo>
                <a:cubicBezTo>
                  <a:pt x="91" y="157"/>
                  <a:pt x="118" y="179"/>
                  <a:pt x="148" y="179"/>
                </a:cubicBezTo>
                <a:cubicBezTo>
                  <a:pt x="173" y="179"/>
                  <a:pt x="170" y="158"/>
                  <a:pt x="165" y="150"/>
                </a:cubicBezTo>
                <a:cubicBezTo>
                  <a:pt x="185" y="144"/>
                  <a:pt x="180" y="116"/>
                  <a:pt x="170" y="113"/>
                </a:cubicBezTo>
                <a:cubicBezTo>
                  <a:pt x="179" y="102"/>
                  <a:pt x="181" y="99"/>
                  <a:pt x="182" y="92"/>
                </a:cubicBezTo>
                <a:cubicBezTo>
                  <a:pt x="179" y="68"/>
                  <a:pt x="138" y="78"/>
                  <a:pt x="138" y="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4" name="Freeform 13"/>
          <p:cNvSpPr>
            <a:spLocks noEditPoints="1"/>
          </p:cNvSpPr>
          <p:nvPr/>
        </p:nvSpPr>
        <p:spPr bwMode="auto">
          <a:xfrm>
            <a:off x="1199312" y="4820971"/>
            <a:ext cx="258341" cy="256179"/>
          </a:xfrm>
          <a:custGeom>
            <a:avLst/>
            <a:gdLst>
              <a:gd name="T0" fmla="*/ 179 w 200"/>
              <a:gd name="T1" fmla="*/ 160 h 198"/>
              <a:gd name="T2" fmla="*/ 181 w 200"/>
              <a:gd name="T3" fmla="*/ 198 h 198"/>
              <a:gd name="T4" fmla="*/ 147 w 200"/>
              <a:gd name="T5" fmla="*/ 174 h 198"/>
              <a:gd name="T6" fmla="*/ 140 w 200"/>
              <a:gd name="T7" fmla="*/ 175 h 198"/>
              <a:gd name="T8" fmla="*/ 81 w 200"/>
              <a:gd name="T9" fmla="*/ 115 h 198"/>
              <a:gd name="T10" fmla="*/ 140 w 200"/>
              <a:gd name="T11" fmla="*/ 55 h 198"/>
              <a:gd name="T12" fmla="*/ 200 w 200"/>
              <a:gd name="T13" fmla="*/ 115 h 198"/>
              <a:gd name="T14" fmla="*/ 179 w 200"/>
              <a:gd name="T15" fmla="*/ 160 h 198"/>
              <a:gd name="T16" fmla="*/ 140 w 200"/>
              <a:gd name="T17" fmla="*/ 70 h 198"/>
              <a:gd name="T18" fmla="*/ 96 w 200"/>
              <a:gd name="T19" fmla="*/ 114 h 198"/>
              <a:gd name="T20" fmla="*/ 140 w 200"/>
              <a:gd name="T21" fmla="*/ 158 h 198"/>
              <a:gd name="T22" fmla="*/ 146 w 200"/>
              <a:gd name="T23" fmla="*/ 158 h 198"/>
              <a:gd name="T24" fmla="*/ 168 w 200"/>
              <a:gd name="T25" fmla="*/ 173 h 198"/>
              <a:gd name="T26" fmla="*/ 169 w 200"/>
              <a:gd name="T27" fmla="*/ 147 h 198"/>
              <a:gd name="T28" fmla="*/ 184 w 200"/>
              <a:gd name="T29" fmla="*/ 114 h 198"/>
              <a:gd name="T30" fmla="*/ 140 w 200"/>
              <a:gd name="T31" fmla="*/ 70 h 198"/>
              <a:gd name="T32" fmla="*/ 69 w 200"/>
              <a:gd name="T33" fmla="*/ 119 h 198"/>
              <a:gd name="T34" fmla="*/ 79 w 200"/>
              <a:gd name="T35" fmla="*/ 157 h 198"/>
              <a:gd name="T36" fmla="*/ 79 w 200"/>
              <a:gd name="T37" fmla="*/ 157 h 198"/>
              <a:gd name="T38" fmla="*/ 69 w 200"/>
              <a:gd name="T39" fmla="*/ 156 h 198"/>
              <a:gd name="T40" fmla="*/ 24 w 200"/>
              <a:gd name="T41" fmla="*/ 187 h 198"/>
              <a:gd name="T42" fmla="*/ 27 w 200"/>
              <a:gd name="T43" fmla="*/ 138 h 198"/>
              <a:gd name="T44" fmla="*/ 0 w 200"/>
              <a:gd name="T45" fmla="*/ 78 h 198"/>
              <a:gd name="T46" fmla="*/ 79 w 200"/>
              <a:gd name="T47" fmla="*/ 0 h 198"/>
              <a:gd name="T48" fmla="*/ 150 w 200"/>
              <a:gd name="T49" fmla="*/ 46 h 198"/>
              <a:gd name="T50" fmla="*/ 142 w 200"/>
              <a:gd name="T51" fmla="*/ 45 h 198"/>
              <a:gd name="T52" fmla="*/ 69 w 200"/>
              <a:gd name="T53" fmla="*/ 11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00" h="198">
                <a:moveTo>
                  <a:pt x="179" y="160"/>
                </a:moveTo>
                <a:cubicBezTo>
                  <a:pt x="181" y="198"/>
                  <a:pt x="181" y="198"/>
                  <a:pt x="181" y="198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5" y="174"/>
                  <a:pt x="143" y="175"/>
                  <a:pt x="140" y="175"/>
                </a:cubicBezTo>
                <a:cubicBezTo>
                  <a:pt x="107" y="175"/>
                  <a:pt x="81" y="148"/>
                  <a:pt x="81" y="115"/>
                </a:cubicBezTo>
                <a:cubicBezTo>
                  <a:pt x="81" y="82"/>
                  <a:pt x="107" y="55"/>
                  <a:pt x="140" y="55"/>
                </a:cubicBezTo>
                <a:cubicBezTo>
                  <a:pt x="173" y="55"/>
                  <a:pt x="200" y="82"/>
                  <a:pt x="200" y="115"/>
                </a:cubicBezTo>
                <a:cubicBezTo>
                  <a:pt x="200" y="133"/>
                  <a:pt x="192" y="149"/>
                  <a:pt x="179" y="160"/>
                </a:cubicBezTo>
                <a:close/>
                <a:moveTo>
                  <a:pt x="140" y="70"/>
                </a:moveTo>
                <a:cubicBezTo>
                  <a:pt x="116" y="70"/>
                  <a:pt x="96" y="90"/>
                  <a:pt x="96" y="114"/>
                </a:cubicBezTo>
                <a:cubicBezTo>
                  <a:pt x="96" y="138"/>
                  <a:pt x="116" y="158"/>
                  <a:pt x="140" y="158"/>
                </a:cubicBezTo>
                <a:cubicBezTo>
                  <a:pt x="142" y="158"/>
                  <a:pt x="144" y="158"/>
                  <a:pt x="146" y="158"/>
                </a:cubicBezTo>
                <a:cubicBezTo>
                  <a:pt x="168" y="173"/>
                  <a:pt x="168" y="173"/>
                  <a:pt x="168" y="173"/>
                </a:cubicBezTo>
                <a:cubicBezTo>
                  <a:pt x="169" y="147"/>
                  <a:pt x="169" y="147"/>
                  <a:pt x="169" y="147"/>
                </a:cubicBezTo>
                <a:cubicBezTo>
                  <a:pt x="178" y="139"/>
                  <a:pt x="184" y="127"/>
                  <a:pt x="184" y="114"/>
                </a:cubicBezTo>
                <a:cubicBezTo>
                  <a:pt x="184" y="90"/>
                  <a:pt x="164" y="70"/>
                  <a:pt x="140" y="70"/>
                </a:cubicBezTo>
                <a:close/>
                <a:moveTo>
                  <a:pt x="69" y="119"/>
                </a:moveTo>
                <a:cubicBezTo>
                  <a:pt x="69" y="133"/>
                  <a:pt x="72" y="146"/>
                  <a:pt x="79" y="157"/>
                </a:cubicBezTo>
                <a:cubicBezTo>
                  <a:pt x="79" y="157"/>
                  <a:pt x="79" y="157"/>
                  <a:pt x="79" y="157"/>
                </a:cubicBezTo>
                <a:cubicBezTo>
                  <a:pt x="75" y="157"/>
                  <a:pt x="72" y="156"/>
                  <a:pt x="69" y="156"/>
                </a:cubicBezTo>
                <a:cubicBezTo>
                  <a:pt x="24" y="187"/>
                  <a:pt x="24" y="187"/>
                  <a:pt x="24" y="187"/>
                </a:cubicBezTo>
                <a:cubicBezTo>
                  <a:pt x="27" y="138"/>
                  <a:pt x="27" y="138"/>
                  <a:pt x="27" y="138"/>
                </a:cubicBezTo>
                <a:cubicBezTo>
                  <a:pt x="11" y="123"/>
                  <a:pt x="0" y="102"/>
                  <a:pt x="0" y="78"/>
                </a:cubicBezTo>
                <a:cubicBezTo>
                  <a:pt x="0" y="35"/>
                  <a:pt x="35" y="0"/>
                  <a:pt x="79" y="0"/>
                </a:cubicBezTo>
                <a:cubicBezTo>
                  <a:pt x="110" y="0"/>
                  <a:pt x="138" y="19"/>
                  <a:pt x="150" y="46"/>
                </a:cubicBezTo>
                <a:cubicBezTo>
                  <a:pt x="147" y="45"/>
                  <a:pt x="145" y="45"/>
                  <a:pt x="142" y="45"/>
                </a:cubicBezTo>
                <a:cubicBezTo>
                  <a:pt x="101" y="45"/>
                  <a:pt x="69" y="78"/>
                  <a:pt x="69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570104" y="2098711"/>
            <a:ext cx="2467440" cy="30777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1400" b="1" dirty="0" smtClean="0"/>
              <a:t>Truth</a:t>
            </a:r>
            <a:endParaRPr lang="zh-CN" altLang="en-US" sz="1200" b="1" dirty="0"/>
          </a:p>
        </p:txBody>
      </p:sp>
      <p:sp>
        <p:nvSpPr>
          <p:cNvPr id="46" name="文本框 45"/>
          <p:cNvSpPr txBox="1"/>
          <p:nvPr/>
        </p:nvSpPr>
        <p:spPr>
          <a:xfrm>
            <a:off x="1570107" y="3424276"/>
            <a:ext cx="2467440" cy="30777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1400" b="1" dirty="0"/>
              <a:t>Core Custody Services</a:t>
            </a:r>
            <a:endParaRPr lang="zh-CN" altLang="en-US" sz="1400" b="1" dirty="0"/>
          </a:p>
        </p:txBody>
      </p:sp>
      <p:sp>
        <p:nvSpPr>
          <p:cNvPr id="47" name="文本框 46"/>
          <p:cNvSpPr txBox="1"/>
          <p:nvPr/>
        </p:nvSpPr>
        <p:spPr>
          <a:xfrm>
            <a:off x="1570107" y="4791757"/>
            <a:ext cx="2467440" cy="30777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1400" b="1" dirty="0" smtClean="0"/>
              <a:t>Revenue</a:t>
            </a:r>
            <a:endParaRPr lang="zh-CN" altLang="en-US" sz="1400" b="1" dirty="0"/>
          </a:p>
        </p:txBody>
      </p:sp>
      <p:sp>
        <p:nvSpPr>
          <p:cNvPr id="51" name="矩形 50"/>
          <p:cNvSpPr/>
          <p:nvPr/>
        </p:nvSpPr>
        <p:spPr>
          <a:xfrm>
            <a:off x="1086865" y="1456877"/>
            <a:ext cx="2816923" cy="345024"/>
          </a:xfrm>
          <a:prstGeom prst="rect">
            <a:avLst/>
          </a:prstGeom>
          <a:gradFill flip="none" rotWithShape="1">
            <a:gsLst>
              <a:gs pos="0">
                <a:srgbClr val="163048"/>
              </a:gs>
              <a:gs pos="100000">
                <a:srgbClr val="0A172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500"/>
          </a:p>
        </p:txBody>
      </p:sp>
      <p:sp>
        <p:nvSpPr>
          <p:cNvPr id="52" name="文本框 51"/>
          <p:cNvSpPr txBox="1"/>
          <p:nvPr/>
        </p:nvSpPr>
        <p:spPr>
          <a:xfrm>
            <a:off x="1086864" y="1463346"/>
            <a:ext cx="2792945" cy="33855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What are we doing?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43" name="矩形 10"/>
          <p:cNvSpPr/>
          <p:nvPr/>
        </p:nvSpPr>
        <p:spPr>
          <a:xfrm>
            <a:off x="1086863" y="5312022"/>
            <a:ext cx="4017573" cy="46166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b="1" dirty="0" smtClean="0"/>
              <a:t>Citigroup earned $</a:t>
            </a:r>
            <a:r>
              <a:rPr lang="en-US" altLang="zh-CN" sz="1200" b="1" dirty="0"/>
              <a:t>2.2 </a:t>
            </a:r>
            <a:r>
              <a:rPr lang="en-US" altLang="zh-CN" sz="1200" b="1" dirty="0" smtClean="0"/>
              <a:t>billion Custody Banking Fees in </a:t>
            </a:r>
            <a:r>
              <a:rPr lang="en-US" altLang="zh-CN" sz="1200" b="1" dirty="0"/>
              <a:t>2016 </a:t>
            </a:r>
            <a:r>
              <a:rPr lang="en-US" altLang="zh-CN" sz="1200" baseline="30000" dirty="0"/>
              <a:t>(Trefis </a:t>
            </a:r>
            <a:r>
              <a:rPr lang="en-US" altLang="zh-CN" sz="1200" baseline="30000" dirty="0" smtClean="0"/>
              <a:t>Team, 2017)</a:t>
            </a:r>
            <a:endParaRPr lang="en-US" altLang="zh-CN" sz="1200" baseline="30000" dirty="0"/>
          </a:p>
        </p:txBody>
      </p:sp>
      <p:sp>
        <p:nvSpPr>
          <p:cNvPr id="48" name="文本框 32"/>
          <p:cNvSpPr txBox="1"/>
          <p:nvPr/>
        </p:nvSpPr>
        <p:spPr>
          <a:xfrm>
            <a:off x="7774524" y="5367616"/>
            <a:ext cx="2965946" cy="40010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>
            <a:defPPr>
              <a:defRPr lang="zh-CN"/>
            </a:defPPr>
            <a:lvl1pPr>
              <a:defRPr sz="1500" b="1">
                <a:solidFill>
                  <a:schemeClr val="bg1"/>
                </a:solidFill>
              </a:defRPr>
            </a:lvl1pPr>
          </a:lstStyle>
          <a:p>
            <a:r>
              <a:rPr lang="en-US" altLang="zh-CN" sz="2000" dirty="0" smtClean="0"/>
              <a:t>Custody Banking Fees  </a:t>
            </a:r>
            <a:endParaRPr lang="zh-CN" altLang="en-US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0" y="6442502"/>
            <a:ext cx="603723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zh-CN" sz="700" dirty="0"/>
              <a:t>Reference:</a:t>
            </a:r>
          </a:p>
          <a:p>
            <a:pPr>
              <a:defRPr/>
            </a:pPr>
            <a:r>
              <a:rPr lang="en-US" altLang="zh-CN" sz="700" dirty="0"/>
              <a:t>Trefis Team. (2017). What Proportion Of Revenues For The 4 Largest Custody Banks Came From Custody Banking Fees In 2016</a:t>
            </a:r>
            <a:r>
              <a:rPr lang="en-US" altLang="zh-CN" sz="700" dirty="0" smtClean="0"/>
              <a:t>?. Retrieved </a:t>
            </a:r>
            <a:r>
              <a:rPr lang="en-US" altLang="zh-CN" sz="700" dirty="0"/>
              <a:t>from </a:t>
            </a:r>
            <a:endParaRPr lang="en-US" altLang="zh-CN" sz="700" dirty="0" smtClean="0"/>
          </a:p>
          <a:p>
            <a:pPr>
              <a:defRPr/>
            </a:pPr>
            <a:r>
              <a:rPr lang="en-US" altLang="zh-CN" sz="700" dirty="0" smtClean="0"/>
              <a:t>http</a:t>
            </a:r>
            <a:r>
              <a:rPr lang="en-US" altLang="zh-CN" sz="700" dirty="0"/>
              <a:t>://</a:t>
            </a:r>
            <a:r>
              <a:rPr lang="en-US" altLang="zh-CN" sz="700" dirty="0" smtClean="0"/>
              <a:t>www.nasdaq.com/article/what-proportion-of-revenues-for-the-4-largest-custody-banks-came-from-custody-banking-fees-in-2016-cm750836</a:t>
            </a:r>
            <a:endParaRPr lang="zh-CN" altLang="en-US" sz="700" dirty="0"/>
          </a:p>
        </p:txBody>
      </p:sp>
    </p:spTree>
    <p:extLst>
      <p:ext uri="{BB962C8B-B14F-4D97-AF65-F5344CB8AC3E}">
        <p14:creationId xmlns:p14="http://schemas.microsoft.com/office/powerpoint/2010/main" val="86018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-1"/>
            <a:ext cx="6096000" cy="870857"/>
            <a:chOff x="0" y="0"/>
            <a:chExt cx="5974080" cy="853440"/>
          </a:xfrm>
        </p:grpSpPr>
        <p:sp>
          <p:nvSpPr>
            <p:cNvPr id="4" name="直角三角形 3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直角三角形 7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直角三角形 10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0" y="855481"/>
            <a:ext cx="6096000" cy="870857"/>
            <a:chOff x="0" y="0"/>
            <a:chExt cx="5974080" cy="853440"/>
          </a:xfrm>
          <a:solidFill>
            <a:schemeClr val="accent2">
              <a:lumMod val="50000"/>
            </a:schemeClr>
          </a:solidFill>
        </p:grpSpPr>
        <p:sp>
          <p:nvSpPr>
            <p:cNvPr id="15" name="直角三角形 14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直角三角形 15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17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直角三角形 18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0" y="1726337"/>
            <a:ext cx="6096000" cy="870857"/>
            <a:chOff x="0" y="0"/>
            <a:chExt cx="5974080" cy="853440"/>
          </a:xfrm>
        </p:grpSpPr>
        <p:sp>
          <p:nvSpPr>
            <p:cNvPr id="23" name="直角三角形 22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直角三角形 23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直角三角形 24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直角三角形 25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直角三角形 26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直角三角形 27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直角三角形 28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0" y="2595016"/>
            <a:ext cx="6096000" cy="870857"/>
            <a:chOff x="0" y="0"/>
            <a:chExt cx="5974080" cy="853440"/>
          </a:xfrm>
          <a:solidFill>
            <a:schemeClr val="accent2">
              <a:lumMod val="50000"/>
            </a:schemeClr>
          </a:solidFill>
        </p:grpSpPr>
        <p:sp>
          <p:nvSpPr>
            <p:cNvPr id="31" name="直角三角形 30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直角三角形 31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直角三角形 33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直角三角形 34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直角三角形 35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36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0" y="3431040"/>
            <a:ext cx="6096000" cy="870857"/>
            <a:chOff x="0" y="0"/>
            <a:chExt cx="5974080" cy="853440"/>
          </a:xfrm>
        </p:grpSpPr>
        <p:sp>
          <p:nvSpPr>
            <p:cNvPr id="39" name="直角三角形 38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直角三角形 39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直角三角形 40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直角三角形 41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直角三角形 42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直角三角形 43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直角三角形 44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0" y="4267064"/>
            <a:ext cx="6096000" cy="870857"/>
            <a:chOff x="0" y="0"/>
            <a:chExt cx="5974080" cy="853440"/>
          </a:xfrm>
          <a:solidFill>
            <a:schemeClr val="accent2">
              <a:lumMod val="50000"/>
            </a:schemeClr>
          </a:solidFill>
        </p:grpSpPr>
        <p:sp>
          <p:nvSpPr>
            <p:cNvPr id="47" name="直角三角形 46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直角三角形 47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直角三角形 48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直角三角形 49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直角三角形 50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直角三角形 51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直角三角形 52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0" y="5135741"/>
            <a:ext cx="6096000" cy="870857"/>
            <a:chOff x="0" y="0"/>
            <a:chExt cx="5974080" cy="853440"/>
          </a:xfrm>
        </p:grpSpPr>
        <p:sp>
          <p:nvSpPr>
            <p:cNvPr id="55" name="直角三角形 54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直角三角形 55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直角三角形 56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直角三角形 57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直角三角形 58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直角三角形 59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直角三角形 60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0" y="5988094"/>
            <a:ext cx="6096000" cy="870857"/>
            <a:chOff x="0" y="0"/>
            <a:chExt cx="5974080" cy="853440"/>
          </a:xfrm>
          <a:solidFill>
            <a:schemeClr val="accent2">
              <a:lumMod val="50000"/>
            </a:schemeClr>
          </a:solidFill>
        </p:grpSpPr>
        <p:sp>
          <p:nvSpPr>
            <p:cNvPr id="63" name="直角三角形 62"/>
            <p:cNvSpPr/>
            <p:nvPr/>
          </p:nvSpPr>
          <p:spPr>
            <a:xfrm>
              <a:off x="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直角三角形 63"/>
            <p:cNvSpPr/>
            <p:nvPr/>
          </p:nvSpPr>
          <p:spPr>
            <a:xfrm>
              <a:off x="8534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直角三角形 64"/>
            <p:cNvSpPr/>
            <p:nvPr/>
          </p:nvSpPr>
          <p:spPr>
            <a:xfrm>
              <a:off x="170688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直角三角形 65"/>
            <p:cNvSpPr/>
            <p:nvPr/>
          </p:nvSpPr>
          <p:spPr>
            <a:xfrm>
              <a:off x="256032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直角三角形 66"/>
            <p:cNvSpPr/>
            <p:nvPr/>
          </p:nvSpPr>
          <p:spPr>
            <a:xfrm>
              <a:off x="341376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直角三角形 67"/>
            <p:cNvSpPr/>
            <p:nvPr/>
          </p:nvSpPr>
          <p:spPr>
            <a:xfrm>
              <a:off x="426720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直角三角形 68"/>
            <p:cNvSpPr/>
            <p:nvPr/>
          </p:nvSpPr>
          <p:spPr>
            <a:xfrm>
              <a:off x="5120640" y="0"/>
              <a:ext cx="853440" cy="85344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直角三角形 69"/>
          <p:cNvSpPr/>
          <p:nvPr/>
        </p:nvSpPr>
        <p:spPr>
          <a:xfrm rot="10800000">
            <a:off x="6096001" y="845140"/>
            <a:ext cx="870857" cy="870857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1" name="直角三角形 70"/>
          <p:cNvSpPr/>
          <p:nvPr/>
        </p:nvSpPr>
        <p:spPr>
          <a:xfrm>
            <a:off x="6966858" y="-15377"/>
            <a:ext cx="870857" cy="870857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2" name="直角三角形 71"/>
          <p:cNvSpPr/>
          <p:nvPr/>
        </p:nvSpPr>
        <p:spPr>
          <a:xfrm rot="5400000">
            <a:off x="6096001" y="3129"/>
            <a:ext cx="870857" cy="870857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3" name="直角三角形 72"/>
          <p:cNvSpPr/>
          <p:nvPr/>
        </p:nvSpPr>
        <p:spPr>
          <a:xfrm rot="16200000">
            <a:off x="6966858" y="845140"/>
            <a:ext cx="870857" cy="870857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4" name="直角三角形 73"/>
          <p:cNvSpPr/>
          <p:nvPr/>
        </p:nvSpPr>
        <p:spPr>
          <a:xfrm rot="5400000">
            <a:off x="7837716" y="-15377"/>
            <a:ext cx="870857" cy="870857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5" name="直角三角形 74"/>
          <p:cNvSpPr/>
          <p:nvPr/>
        </p:nvSpPr>
        <p:spPr>
          <a:xfrm rot="5400000">
            <a:off x="6096001" y="1720077"/>
            <a:ext cx="870857" cy="870857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17757" y="42991"/>
            <a:ext cx="2402159" cy="461663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THE ESSENCE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7041286" y="4301897"/>
            <a:ext cx="4692796" cy="1046438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Administrative record keeping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middleman brings additional cost to the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trade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7686372" y="1537397"/>
            <a:ext cx="3553106" cy="261609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r"/>
            <a:r>
              <a:rPr lang="en-US" altLang="zh-CN" sz="3200" b="1" dirty="0" smtClean="0">
                <a:solidFill>
                  <a:srgbClr val="FF0000"/>
                </a:solidFill>
              </a:rPr>
              <a:t>CENTRALIZED</a:t>
            </a:r>
          </a:p>
          <a:p>
            <a:pPr algn="r"/>
            <a:r>
              <a:rPr lang="en-US" altLang="zh-CN" sz="3200" b="1" dirty="0" smtClean="0"/>
              <a:t>TRANSACTION PROCESSING AND SETTLEMENT</a:t>
            </a:r>
            <a:endParaRPr lang="zh-CN" altLang="en-US" sz="3200" b="1" dirty="0"/>
          </a:p>
        </p:txBody>
      </p:sp>
      <p:sp>
        <p:nvSpPr>
          <p:cNvPr id="85" name="矩形 84"/>
          <p:cNvSpPr/>
          <p:nvPr/>
        </p:nvSpPr>
        <p:spPr>
          <a:xfrm>
            <a:off x="636136" y="5373215"/>
            <a:ext cx="4764626" cy="400108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</a:rPr>
              <a:t>Settlement through CSDs and ICSDs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49730" y="5373215"/>
            <a:ext cx="460319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 smtClean="0"/>
              <a:t>Our business is </a:t>
            </a:r>
            <a:r>
              <a:rPr lang="en-US" altLang="zh-CN" dirty="0"/>
              <a:t>very likely to be changed by a </a:t>
            </a:r>
            <a:r>
              <a:rPr lang="en-US" altLang="zh-CN" dirty="0" smtClean="0"/>
              <a:t>new technology</a:t>
            </a:r>
            <a:endParaRPr lang="zh-CN" altLang="zh-CN" dirty="0"/>
          </a:p>
          <a:p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10" y="1427583"/>
            <a:ext cx="6223518" cy="350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>
            <a:endCxn id="13" idx="0"/>
          </p:cNvCxnSpPr>
          <p:nvPr/>
        </p:nvCxnSpPr>
        <p:spPr>
          <a:xfrm flipH="1">
            <a:off x="6052623" y="0"/>
            <a:ext cx="54691" cy="192024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endCxn id="25" idx="4"/>
          </p:cNvCxnSpPr>
          <p:nvPr/>
        </p:nvCxnSpPr>
        <p:spPr>
          <a:xfrm>
            <a:off x="0" y="590307"/>
            <a:ext cx="4769375" cy="2065261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24" idx="4"/>
          </p:cNvCxnSpPr>
          <p:nvPr/>
        </p:nvCxnSpPr>
        <p:spPr>
          <a:xfrm flipV="1">
            <a:off x="879676" y="4861560"/>
            <a:ext cx="4326109" cy="199644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stCxn id="15" idx="0"/>
          </p:cNvCxnSpPr>
          <p:nvPr/>
        </p:nvCxnSpPr>
        <p:spPr>
          <a:xfrm>
            <a:off x="6905605" y="3390900"/>
            <a:ext cx="5286395" cy="1169525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22" idx="2"/>
          </p:cNvCxnSpPr>
          <p:nvPr/>
        </p:nvCxnSpPr>
        <p:spPr>
          <a:xfrm>
            <a:off x="7321961" y="4126229"/>
            <a:ext cx="4870041" cy="2731771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14" idx="4"/>
          </p:cNvCxnSpPr>
          <p:nvPr/>
        </p:nvCxnSpPr>
        <p:spPr>
          <a:xfrm flipV="1">
            <a:off x="7332098" y="1553253"/>
            <a:ext cx="4859903" cy="110231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endCxn id="12" idx="0"/>
          </p:cNvCxnSpPr>
          <p:nvPr/>
        </p:nvCxnSpPr>
        <p:spPr>
          <a:xfrm>
            <a:off x="3040644" y="0"/>
            <a:ext cx="2158995" cy="192024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stCxn id="17" idx="2"/>
          </p:cNvCxnSpPr>
          <p:nvPr/>
        </p:nvCxnSpPr>
        <p:spPr>
          <a:xfrm flipV="1">
            <a:off x="6905604" y="0"/>
            <a:ext cx="2235944" cy="192024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endCxn id="25" idx="0"/>
          </p:cNvCxnSpPr>
          <p:nvPr/>
        </p:nvCxnSpPr>
        <p:spPr>
          <a:xfrm flipV="1">
            <a:off x="0" y="3390898"/>
            <a:ext cx="5195867" cy="845437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21" idx="0"/>
          </p:cNvCxnSpPr>
          <p:nvPr/>
        </p:nvCxnSpPr>
        <p:spPr>
          <a:xfrm>
            <a:off x="6052618" y="4861560"/>
            <a:ext cx="1273324" cy="199644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等腰三角形 79"/>
          <p:cNvSpPr/>
          <p:nvPr/>
        </p:nvSpPr>
        <p:spPr>
          <a:xfrm rot="7013391">
            <a:off x="1185043" y="885565"/>
            <a:ext cx="670560" cy="67056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1" name="等腰三角形 80"/>
          <p:cNvSpPr/>
          <p:nvPr/>
        </p:nvSpPr>
        <p:spPr>
          <a:xfrm rot="7536761">
            <a:off x="3058295" y="1768227"/>
            <a:ext cx="350520" cy="35052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2" name="等腰三角形 81"/>
          <p:cNvSpPr/>
          <p:nvPr/>
        </p:nvSpPr>
        <p:spPr>
          <a:xfrm rot="4618794">
            <a:off x="4095411" y="3380520"/>
            <a:ext cx="350520" cy="350520"/>
          </a:xfrm>
          <a:prstGeom prst="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3" name="等腰三角形 82"/>
          <p:cNvSpPr/>
          <p:nvPr/>
        </p:nvSpPr>
        <p:spPr>
          <a:xfrm rot="4717437">
            <a:off x="1659154" y="3580147"/>
            <a:ext cx="678149" cy="678149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4416294">
            <a:off x="1978367" y="5925124"/>
            <a:ext cx="540925" cy="540925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5" name="等腰三角形 84"/>
          <p:cNvSpPr/>
          <p:nvPr/>
        </p:nvSpPr>
        <p:spPr>
          <a:xfrm rot="10577648">
            <a:off x="3304759" y="5606652"/>
            <a:ext cx="245453" cy="245453"/>
          </a:xfrm>
          <a:prstGeom prst="triangle">
            <a:avLst/>
          </a:prstGeom>
          <a:solidFill>
            <a:srgbClr val="A7D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6" name="等腰三角形 85"/>
          <p:cNvSpPr/>
          <p:nvPr/>
        </p:nvSpPr>
        <p:spPr>
          <a:xfrm rot="4696311">
            <a:off x="9601316" y="5264248"/>
            <a:ext cx="800961" cy="800961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7" name="等腰三角形 86"/>
          <p:cNvSpPr/>
          <p:nvPr/>
        </p:nvSpPr>
        <p:spPr>
          <a:xfrm rot="18236843">
            <a:off x="8177212" y="4540163"/>
            <a:ext cx="341659" cy="341659"/>
          </a:xfrm>
          <a:prstGeom prst="triangle">
            <a:avLst/>
          </a:prstGeom>
          <a:solidFill>
            <a:srgbClr val="A7D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87"/>
          <p:cNvSpPr/>
          <p:nvPr/>
        </p:nvSpPr>
        <p:spPr>
          <a:xfrm rot="15846274">
            <a:off x="7469788" y="2532885"/>
            <a:ext cx="171059" cy="171059"/>
          </a:xfrm>
          <a:prstGeom prst="triangle">
            <a:avLst/>
          </a:prstGeom>
          <a:solidFill>
            <a:srgbClr val="FED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89" name="等腰三角形 88"/>
          <p:cNvSpPr/>
          <p:nvPr/>
        </p:nvSpPr>
        <p:spPr>
          <a:xfrm rot="15767057">
            <a:off x="10894753" y="1385131"/>
            <a:ext cx="773535" cy="773535"/>
          </a:xfrm>
          <a:prstGeom prst="triangl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91" name="等腰三角形 90"/>
          <p:cNvSpPr/>
          <p:nvPr/>
        </p:nvSpPr>
        <p:spPr>
          <a:xfrm rot="13354789">
            <a:off x="7268428" y="1241319"/>
            <a:ext cx="383872" cy="38387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92" name="等腰三角形 91"/>
          <p:cNvSpPr/>
          <p:nvPr/>
        </p:nvSpPr>
        <p:spPr>
          <a:xfrm rot="10336324">
            <a:off x="5914762" y="503189"/>
            <a:ext cx="330415" cy="33041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93" name="等腰三角形 92"/>
          <p:cNvSpPr/>
          <p:nvPr/>
        </p:nvSpPr>
        <p:spPr>
          <a:xfrm rot="8100000">
            <a:off x="4710261" y="1442321"/>
            <a:ext cx="249667" cy="24966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95" name="等腰三角形 94"/>
          <p:cNvSpPr/>
          <p:nvPr/>
        </p:nvSpPr>
        <p:spPr>
          <a:xfrm rot="2244580">
            <a:off x="9220251" y="1980717"/>
            <a:ext cx="446935" cy="446935"/>
          </a:xfrm>
          <a:prstGeom prst="triangl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2"/>
          <p:cNvSpPr txBox="1"/>
          <p:nvPr/>
        </p:nvSpPr>
        <p:spPr>
          <a:xfrm>
            <a:off x="3481342" y="2812042"/>
            <a:ext cx="5197253" cy="707884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</a:rPr>
              <a:t>MEET BLOCKCHAIN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63048"/>
            </a:gs>
            <a:gs pos="100000">
              <a:srgbClr val="09161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4013200"/>
            <a:ext cx="12192000" cy="284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 rot="3765021">
            <a:off x="5369346" y="2577847"/>
            <a:ext cx="799717" cy="542663"/>
          </a:xfrm>
          <a:prstGeom prst="line">
            <a:avLst/>
          </a:prstGeom>
          <a:solidFill>
            <a:schemeClr val="accent3"/>
          </a:solidFill>
          <a:ln>
            <a:solidFill>
              <a:srgbClr val="F692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 rot="813191">
            <a:off x="5716078" y="2223736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56" name="直接连接符 5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 rot="21211950">
            <a:off x="5695439" y="2251673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54" name="直接连接符 53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椭圆 54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 rot="20096142">
            <a:off x="5679499" y="2280969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52" name="直接连接符 51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椭圆 52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 rot="18634893">
            <a:off x="5677195" y="2310813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50" name="直接连接符 49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椭圆 50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 rot="17511597">
            <a:off x="5678526" y="2354599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48" name="直接连接符 47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椭圆 48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 rot="16808197">
            <a:off x="5702515" y="2384777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46" name="直接连接符 4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5249683">
            <a:off x="5733511" y="2414301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44" name="直接连接符 43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10582758">
            <a:off x="5875463" y="2377268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42" name="直接连接符 41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椭圆 42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 rot="11943508">
            <a:off x="5853197" y="2403193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40" name="直接连接符 39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椭圆 40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 rot="13413191">
            <a:off x="5823379" y="2417653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38" name="直接连接符 37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椭圆 38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 rot="9805708">
            <a:off x="5898681" y="2344249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36" name="直接连接符 3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椭圆 3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8257800">
            <a:off x="5900501" y="2306761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34" name="直接连接符 33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 rot="6530117">
            <a:off x="5888055" y="2272136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32" name="直接连接符 31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 rot="5234515">
            <a:off x="5862533" y="2240264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30" name="直接连接符 29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0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3905199">
            <a:off x="5829737" y="2218785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8" name="直接连接符 27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 rot="3110928">
            <a:off x="5793903" y="2205357"/>
            <a:ext cx="73948" cy="55755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6" name="直接连接符 2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椭圆 24"/>
          <p:cNvSpPr/>
          <p:nvPr/>
        </p:nvSpPr>
        <p:spPr>
          <a:xfrm rot="2613191">
            <a:off x="5742209" y="2264289"/>
            <a:ext cx="163467" cy="163467"/>
          </a:xfrm>
          <a:prstGeom prst="ellipse">
            <a:avLst/>
          </a:prstGeom>
          <a:solidFill>
            <a:schemeClr val="accent4"/>
          </a:solidFill>
          <a:ln>
            <a:solidFill>
              <a:srgbClr val="05BA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/>
          <p:cNvCxnSpPr>
            <a:endCxn id="229" idx="5"/>
          </p:cNvCxnSpPr>
          <p:nvPr/>
        </p:nvCxnSpPr>
        <p:spPr>
          <a:xfrm flipV="1">
            <a:off x="7346887" y="1538319"/>
            <a:ext cx="896976" cy="100609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8296648" y="1457411"/>
            <a:ext cx="1698097" cy="46341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3894146" y="1963858"/>
            <a:ext cx="1749077" cy="119709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V="1">
            <a:off x="5678537" y="2559709"/>
            <a:ext cx="1596735" cy="62242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835798" y="956545"/>
            <a:ext cx="2033189" cy="1992515"/>
            <a:chOff x="2735314" y="2302784"/>
            <a:chExt cx="2197737" cy="2153770"/>
          </a:xfrm>
          <a:solidFill>
            <a:schemeClr val="accent2"/>
          </a:solidFill>
        </p:grpSpPr>
        <p:grpSp>
          <p:nvGrpSpPr>
            <p:cNvPr id="63" name="组合 62"/>
            <p:cNvGrpSpPr/>
            <p:nvPr/>
          </p:nvGrpSpPr>
          <p:grpSpPr>
            <a:xfrm rot="20378046">
              <a:off x="2817089" y="2936824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113" name="直接连接符 112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椭圆 113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 rot="19072982">
              <a:off x="2735314" y="321146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111" name="直接连接符 110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椭圆 111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 rot="17871741">
              <a:off x="2819216" y="3452164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109" name="直接连接符 108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椭圆 109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 rot="16755933">
              <a:off x="2930781" y="3670003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107" name="直接连接符 106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椭圆 107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 rot="15294684">
              <a:off x="3102101" y="3807487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105" name="直接连接符 104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椭圆 105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 rot="14171388">
              <a:off x="3372969" y="3980636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103" name="直接连接符 102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椭圆 103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 rot="13467988">
              <a:off x="3655142" y="3960148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101" name="直接连接符 100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椭圆 101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 rot="11909474">
              <a:off x="3962340" y="3894497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99" name="直接连接符 98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椭圆 99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rot="7242549">
              <a:off x="4325406" y="288096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97" name="直接连接符 96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椭圆 97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 rot="8603299">
              <a:off x="4390371" y="3123202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95" name="直接连接符 94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椭圆 95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 rot="10072982">
              <a:off x="4354589" y="3363749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93" name="直接连接符 92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椭圆 93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 rot="6465499">
              <a:off x="4221395" y="260360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91" name="直接连接符 90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椭圆 91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 rot="4917591">
              <a:off x="4001741" y="243742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89" name="直接连接符 88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椭圆 89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 rot="3189908">
              <a:off x="3740390" y="236954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87" name="直接连接符 86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椭圆 87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 rot="1894306">
              <a:off x="3441609" y="2392310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85" name="直接连接符 84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椭圆 85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 rot="564990">
              <a:off x="3175717" y="2502171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83" name="直接连接符 82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椭圆 83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 rot="21370719">
              <a:off x="2946040" y="266375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81" name="直接连接符 80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椭圆 81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0" name="椭圆 79"/>
            <p:cNvSpPr/>
            <p:nvPr/>
          </p:nvSpPr>
          <p:spPr>
            <a:xfrm rot="20872982">
              <a:off x="3272391" y="2777340"/>
              <a:ext cx="1199625" cy="11996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 rot="9578046">
            <a:off x="5898474" y="3195753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16" name="直接连接符 11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椭圆 11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8" name="组合 117"/>
          <p:cNvGrpSpPr/>
          <p:nvPr/>
        </p:nvGrpSpPr>
        <p:grpSpPr>
          <a:xfrm rot="8272982">
            <a:off x="5934218" y="3075707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19" name="直接连接符 11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椭圆 11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1" name="组合 120"/>
          <p:cNvGrpSpPr/>
          <p:nvPr/>
        </p:nvGrpSpPr>
        <p:grpSpPr>
          <a:xfrm rot="5955933">
            <a:off x="5848779" y="2875278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22" name="直接连接符 121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椭圆 122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 rot="4494684">
            <a:off x="5773895" y="2815183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25" name="直接连接符 124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椭圆 125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 rot="10800000">
            <a:off x="5853437" y="3306991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28" name="直接连接符 127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椭圆 128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 rot="2667988">
            <a:off x="5532159" y="2748455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31" name="直接连接符 130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椭圆 131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 rot="1109474">
            <a:off x="5397882" y="2777152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34" name="直接连接符 133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椭圆 134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 rot="18042549">
            <a:off x="5239186" y="3220167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37" name="直接连接符 136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9" name="组合 138"/>
          <p:cNvGrpSpPr/>
          <p:nvPr/>
        </p:nvGrpSpPr>
        <p:grpSpPr>
          <a:xfrm rot="19403299">
            <a:off x="5210790" y="3114287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40" name="直接连接符 139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椭圆 140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 rot="20872982">
            <a:off x="5226430" y="3009143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43" name="直接连接符 142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椭圆 143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5" name="组合 144"/>
          <p:cNvGrpSpPr/>
          <p:nvPr/>
        </p:nvGrpSpPr>
        <p:grpSpPr>
          <a:xfrm rot="17265499">
            <a:off x="5284650" y="3341403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46" name="直接连接符 145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 rot="15717591">
            <a:off x="5380662" y="3414039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49" name="直接连接符 14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椭圆 14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1" name="组合 150"/>
          <p:cNvGrpSpPr/>
          <p:nvPr/>
        </p:nvGrpSpPr>
        <p:grpSpPr>
          <a:xfrm rot="13989908">
            <a:off x="5494898" y="3443711"/>
            <a:ext cx="237207" cy="178844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52" name="直接连接符 151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椭圆 152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4" name="组合 153"/>
          <p:cNvGrpSpPr/>
          <p:nvPr/>
        </p:nvGrpSpPr>
        <p:grpSpPr>
          <a:xfrm rot="12694306">
            <a:off x="5625494" y="3433761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55" name="直接连接符 154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椭圆 155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 rot="11364990">
            <a:off x="5741718" y="3385741"/>
            <a:ext cx="237207" cy="178843"/>
            <a:chOff x="2939869" y="2711450"/>
            <a:chExt cx="527231" cy="397510"/>
          </a:xfrm>
          <a:solidFill>
            <a:schemeClr val="accent3"/>
          </a:solidFill>
        </p:grpSpPr>
        <p:cxnSp>
          <p:nvCxnSpPr>
            <p:cNvPr id="158" name="直接连接符 157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椭圆 158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F692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0" name="椭圆 159"/>
          <p:cNvSpPr/>
          <p:nvPr/>
        </p:nvSpPr>
        <p:spPr>
          <a:xfrm rot="10072982">
            <a:off x="5412309" y="2919948"/>
            <a:ext cx="524359" cy="524357"/>
          </a:xfrm>
          <a:prstGeom prst="ellipse">
            <a:avLst/>
          </a:prstGeom>
          <a:solidFill>
            <a:schemeClr val="accent3"/>
          </a:solidFill>
          <a:ln>
            <a:solidFill>
              <a:srgbClr val="F69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grpSp>
        <p:nvGrpSpPr>
          <p:cNvPr id="162" name="组合 161"/>
          <p:cNvGrpSpPr/>
          <p:nvPr/>
        </p:nvGrpSpPr>
        <p:grpSpPr>
          <a:xfrm rot="4689571">
            <a:off x="7374689" y="2313832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09" name="直接连接符 20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椭圆 20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3" name="组合 162"/>
          <p:cNvGrpSpPr/>
          <p:nvPr/>
        </p:nvGrpSpPr>
        <p:grpSpPr>
          <a:xfrm rot="3488330">
            <a:off x="7316153" y="2302390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07" name="直接连接符 206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椭圆 207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 rot="2372522">
            <a:off x="7258973" y="2299236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05" name="直接连接符 204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椭圆 205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 rot="911273">
            <a:off x="7210981" y="2317636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03" name="直接连接符 202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椭圆 203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 rot="21387977">
            <a:off x="7144040" y="2351944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201" name="直接连接符 200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椭圆 201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7" name="组合 166"/>
          <p:cNvGrpSpPr/>
          <p:nvPr/>
        </p:nvGrpSpPr>
        <p:grpSpPr>
          <a:xfrm rot="20684577">
            <a:off x="7114892" y="2411380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99" name="直接连接符 19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椭圆 19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8" name="组合 167"/>
          <p:cNvGrpSpPr/>
          <p:nvPr/>
        </p:nvGrpSpPr>
        <p:grpSpPr>
          <a:xfrm rot="19126063">
            <a:off x="7091919" y="2481201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97" name="直接连接符 196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椭圆 197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 rot="14459138">
            <a:off x="7253893" y="2674129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95" name="直接连接符 194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椭圆 195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0" name="组合 169"/>
          <p:cNvGrpSpPr/>
          <p:nvPr/>
        </p:nvGrpSpPr>
        <p:grpSpPr>
          <a:xfrm rot="15819888">
            <a:off x="7197280" y="2658681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93" name="直接连接符 192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椭圆 193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 rot="17289571">
            <a:off x="7152893" y="2623073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91" name="直接连接符 190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椭圆 191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 rot="13682088">
            <a:off x="7322209" y="2685833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89" name="直接连接符 18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椭圆 18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 rot="12134180">
            <a:off x="7381701" y="2661050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87" name="直接连接符 186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椭圆 187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4" name="组合 173"/>
          <p:cNvGrpSpPr/>
          <p:nvPr/>
        </p:nvGrpSpPr>
        <p:grpSpPr>
          <a:xfrm rot="10406497">
            <a:off x="7426249" y="2616248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85" name="直接连接符 184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椭圆 185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5" name="组合 174"/>
          <p:cNvGrpSpPr/>
          <p:nvPr/>
        </p:nvGrpSpPr>
        <p:grpSpPr>
          <a:xfrm rot="9110895">
            <a:off x="7456896" y="2553188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83" name="直接连接符 182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椭圆 183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6" name="组合 175"/>
          <p:cNvGrpSpPr/>
          <p:nvPr/>
        </p:nvGrpSpPr>
        <p:grpSpPr>
          <a:xfrm rot="7781579">
            <a:off x="7466063" y="2486498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81" name="直接连接符 180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椭圆 181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 rot="6987308">
            <a:off x="7460507" y="2421025"/>
            <a:ext cx="126979" cy="95737"/>
            <a:chOff x="2939869" y="2711450"/>
            <a:chExt cx="527231" cy="397510"/>
          </a:xfrm>
          <a:solidFill>
            <a:schemeClr val="accent4"/>
          </a:solidFill>
        </p:grpSpPr>
        <p:cxnSp>
          <p:nvCxnSpPr>
            <p:cNvPr id="179" name="直接连接符 178"/>
            <p:cNvCxnSpPr/>
            <p:nvPr/>
          </p:nvCxnSpPr>
          <p:spPr>
            <a:xfrm>
              <a:off x="3040380" y="2819400"/>
              <a:ext cx="426720" cy="289560"/>
            </a:xfrm>
            <a:prstGeom prst="lin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椭圆 179"/>
            <p:cNvSpPr/>
            <p:nvPr/>
          </p:nvSpPr>
          <p:spPr>
            <a:xfrm>
              <a:off x="2939869" y="2711450"/>
              <a:ext cx="203200" cy="203200"/>
            </a:xfrm>
            <a:prstGeom prst="ellipse">
              <a:avLst/>
            </a:prstGeom>
            <a:grpFill/>
            <a:ln>
              <a:solidFill>
                <a:srgbClr val="05BA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椭圆 177"/>
          <p:cNvSpPr/>
          <p:nvPr/>
        </p:nvSpPr>
        <p:spPr>
          <a:xfrm rot="6489571">
            <a:off x="7203583" y="2400842"/>
            <a:ext cx="280695" cy="280695"/>
          </a:xfrm>
          <a:prstGeom prst="ellipse">
            <a:avLst/>
          </a:prstGeom>
          <a:solidFill>
            <a:schemeClr val="accent4"/>
          </a:solidFill>
          <a:ln>
            <a:solidFill>
              <a:srgbClr val="05BA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 rot="5400000">
            <a:off x="8118129" y="1275963"/>
            <a:ext cx="356223" cy="349096"/>
            <a:chOff x="2735314" y="2302784"/>
            <a:chExt cx="2197737" cy="2153770"/>
          </a:xfrm>
          <a:solidFill>
            <a:schemeClr val="accent5"/>
          </a:solidFill>
        </p:grpSpPr>
        <p:grpSp>
          <p:nvGrpSpPr>
            <p:cNvPr id="212" name="组合 211"/>
            <p:cNvGrpSpPr/>
            <p:nvPr/>
          </p:nvGrpSpPr>
          <p:grpSpPr>
            <a:xfrm rot="20378046">
              <a:off x="2817089" y="2936824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62" name="直接连接符 26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3" name="椭圆 26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 rot="19072982">
              <a:off x="2735314" y="321146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60" name="直接连接符 25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1" name="椭圆 26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 rot="17871741">
              <a:off x="2819216" y="3452164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58" name="直接连接符 25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9" name="椭圆 25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 rot="16755933">
              <a:off x="2930781" y="3670003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56" name="直接连接符 25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7" name="椭圆 25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 rot="15294684">
              <a:off x="3102101" y="3807487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54" name="直接连接符 25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5" name="椭圆 25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 rot="14171388">
              <a:off x="3372969" y="3980636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52" name="直接连接符 25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椭圆 25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 rot="13467988">
              <a:off x="3655142" y="3960148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50" name="直接连接符 24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1" name="椭圆 25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9" name="组合 218"/>
            <p:cNvGrpSpPr/>
            <p:nvPr/>
          </p:nvGrpSpPr>
          <p:grpSpPr>
            <a:xfrm rot="11909474">
              <a:off x="3962340" y="3894497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48" name="直接连接符 24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9" name="椭圆 24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 rot="7242549">
              <a:off x="4325406" y="288096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46" name="直接连接符 24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7" name="椭圆 24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 rot="8603299">
              <a:off x="4390371" y="3123202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44" name="直接连接符 24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5" name="椭圆 24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2" name="组合 221"/>
            <p:cNvGrpSpPr/>
            <p:nvPr/>
          </p:nvGrpSpPr>
          <p:grpSpPr>
            <a:xfrm rot="10072982">
              <a:off x="4354589" y="3363749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3" name="椭圆 24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 rot="6465499">
              <a:off x="4221395" y="260360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40" name="直接连接符 23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1" name="椭圆 24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4" name="组合 223"/>
            <p:cNvGrpSpPr/>
            <p:nvPr/>
          </p:nvGrpSpPr>
          <p:grpSpPr>
            <a:xfrm rot="4917591">
              <a:off x="4001741" y="243742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38" name="直接连接符 23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9" name="椭圆 23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5" name="组合 224"/>
            <p:cNvGrpSpPr/>
            <p:nvPr/>
          </p:nvGrpSpPr>
          <p:grpSpPr>
            <a:xfrm rot="3189908">
              <a:off x="3740390" y="236954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36" name="直接连接符 23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椭圆 23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6" name="组合 225"/>
            <p:cNvGrpSpPr/>
            <p:nvPr/>
          </p:nvGrpSpPr>
          <p:grpSpPr>
            <a:xfrm rot="1894306">
              <a:off x="3441609" y="2392310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34" name="直接连接符 23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" name="椭圆 23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7" name="组合 226"/>
            <p:cNvGrpSpPr/>
            <p:nvPr/>
          </p:nvGrpSpPr>
          <p:grpSpPr>
            <a:xfrm rot="564990">
              <a:off x="3175717" y="2502171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32" name="直接连接符 23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3" name="椭圆 23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8" name="组合 227"/>
            <p:cNvGrpSpPr/>
            <p:nvPr/>
          </p:nvGrpSpPr>
          <p:grpSpPr>
            <a:xfrm rot="21370719">
              <a:off x="2946040" y="266375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30" name="直接连接符 22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1" name="椭圆 23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9" name="椭圆 228"/>
            <p:cNvSpPr/>
            <p:nvPr/>
          </p:nvSpPr>
          <p:spPr>
            <a:xfrm rot="20872982">
              <a:off x="3272391" y="2777340"/>
              <a:ext cx="1199625" cy="11996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8" name="组合 267"/>
          <p:cNvGrpSpPr/>
          <p:nvPr/>
        </p:nvGrpSpPr>
        <p:grpSpPr>
          <a:xfrm rot="9118298">
            <a:off x="9916623" y="1791857"/>
            <a:ext cx="299475" cy="293484"/>
            <a:chOff x="2735314" y="2302784"/>
            <a:chExt cx="2197737" cy="2153770"/>
          </a:xfrm>
          <a:solidFill>
            <a:srgbClr val="92D050"/>
          </a:solidFill>
        </p:grpSpPr>
        <p:grpSp>
          <p:nvGrpSpPr>
            <p:cNvPr id="269" name="组合 268"/>
            <p:cNvGrpSpPr/>
            <p:nvPr/>
          </p:nvGrpSpPr>
          <p:grpSpPr>
            <a:xfrm rot="19072982">
              <a:off x="2735314" y="321146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316" name="直接连接符 31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7" name="椭圆 31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0" name="组合 269"/>
            <p:cNvGrpSpPr/>
            <p:nvPr/>
          </p:nvGrpSpPr>
          <p:grpSpPr>
            <a:xfrm rot="17871741">
              <a:off x="2819216" y="3452164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14" name="直接连接符 31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5" name="椭圆 31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1" name="组合 270"/>
            <p:cNvGrpSpPr/>
            <p:nvPr/>
          </p:nvGrpSpPr>
          <p:grpSpPr>
            <a:xfrm rot="16755933">
              <a:off x="2930781" y="3670003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12" name="直接连接符 31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椭圆 31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2" name="组合 271"/>
            <p:cNvGrpSpPr/>
            <p:nvPr/>
          </p:nvGrpSpPr>
          <p:grpSpPr>
            <a:xfrm rot="15294684">
              <a:off x="3102101" y="3807487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10" name="直接连接符 30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1" name="椭圆 31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3" name="组合 272"/>
            <p:cNvGrpSpPr/>
            <p:nvPr/>
          </p:nvGrpSpPr>
          <p:grpSpPr>
            <a:xfrm rot="14171388">
              <a:off x="3372969" y="3980636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08" name="直接连接符 30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椭圆 30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4" name="组合 273"/>
            <p:cNvGrpSpPr/>
            <p:nvPr/>
          </p:nvGrpSpPr>
          <p:grpSpPr>
            <a:xfrm rot="13467988">
              <a:off x="3655142" y="3960148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06" name="直接连接符 30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7" name="椭圆 30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5" name="组合 274"/>
            <p:cNvGrpSpPr/>
            <p:nvPr/>
          </p:nvGrpSpPr>
          <p:grpSpPr>
            <a:xfrm rot="11909474">
              <a:off x="3962340" y="3894497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304" name="直接连接符 30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5" name="椭圆 30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6" name="组合 275"/>
            <p:cNvGrpSpPr/>
            <p:nvPr/>
          </p:nvGrpSpPr>
          <p:grpSpPr>
            <a:xfrm rot="7242549">
              <a:off x="4325406" y="288096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302" name="直接连接符 30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3" name="椭圆 30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7" name="组合 276"/>
            <p:cNvGrpSpPr/>
            <p:nvPr/>
          </p:nvGrpSpPr>
          <p:grpSpPr>
            <a:xfrm rot="8603299">
              <a:off x="4390371" y="3123202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300" name="直接连接符 29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1" name="椭圆 30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8" name="组合 277"/>
            <p:cNvGrpSpPr/>
            <p:nvPr/>
          </p:nvGrpSpPr>
          <p:grpSpPr>
            <a:xfrm rot="10072982">
              <a:off x="4354589" y="3363749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98" name="直接连接符 29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9" name="椭圆 29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9" name="组合 278"/>
            <p:cNvGrpSpPr/>
            <p:nvPr/>
          </p:nvGrpSpPr>
          <p:grpSpPr>
            <a:xfrm rot="6465499">
              <a:off x="4221395" y="260360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96" name="直接连接符 29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7" name="椭圆 29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 rot="4917591">
              <a:off x="4001741" y="243742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94" name="直接连接符 293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5" name="椭圆 294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1" name="组合 280"/>
            <p:cNvGrpSpPr/>
            <p:nvPr/>
          </p:nvGrpSpPr>
          <p:grpSpPr>
            <a:xfrm rot="3189908">
              <a:off x="3740390" y="2369545"/>
              <a:ext cx="542679" cy="409158"/>
              <a:chOff x="2939869" y="2711450"/>
              <a:chExt cx="527231" cy="397510"/>
            </a:xfrm>
            <a:grpFill/>
          </p:grpSpPr>
          <p:cxnSp>
            <p:nvCxnSpPr>
              <p:cNvPr id="292" name="直接连接符 291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3" name="椭圆 292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2" name="组合 281"/>
            <p:cNvGrpSpPr/>
            <p:nvPr/>
          </p:nvGrpSpPr>
          <p:grpSpPr>
            <a:xfrm rot="1894306">
              <a:off x="3441609" y="2392310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90" name="直接连接符 289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1" name="椭圆 290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3" name="组合 282"/>
            <p:cNvGrpSpPr/>
            <p:nvPr/>
          </p:nvGrpSpPr>
          <p:grpSpPr>
            <a:xfrm rot="564990">
              <a:off x="3175717" y="2502171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88" name="直接连接符 287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9" name="椭圆 288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4" name="组合 283"/>
            <p:cNvGrpSpPr/>
            <p:nvPr/>
          </p:nvGrpSpPr>
          <p:grpSpPr>
            <a:xfrm rot="21370719">
              <a:off x="2946040" y="2663755"/>
              <a:ext cx="542680" cy="409157"/>
              <a:chOff x="2939869" y="2711450"/>
              <a:chExt cx="527231" cy="397510"/>
            </a:xfrm>
            <a:grpFill/>
          </p:grpSpPr>
          <p:cxnSp>
            <p:nvCxnSpPr>
              <p:cNvPr id="286" name="直接连接符 285"/>
              <p:cNvCxnSpPr/>
              <p:nvPr/>
            </p:nvCxnSpPr>
            <p:spPr>
              <a:xfrm>
                <a:off x="3040380" y="2819400"/>
                <a:ext cx="426720" cy="289560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7" name="椭圆 286"/>
              <p:cNvSpPr/>
              <p:nvPr/>
            </p:nvSpPr>
            <p:spPr>
              <a:xfrm>
                <a:off x="2939869" y="271145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85" name="椭圆 284"/>
            <p:cNvSpPr/>
            <p:nvPr/>
          </p:nvSpPr>
          <p:spPr>
            <a:xfrm rot="20872982">
              <a:off x="3272391" y="2777340"/>
              <a:ext cx="1199625" cy="11996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0" name="等腰三角形 319"/>
          <p:cNvSpPr/>
          <p:nvPr/>
        </p:nvSpPr>
        <p:spPr>
          <a:xfrm>
            <a:off x="555804" y="3532997"/>
            <a:ext cx="678001" cy="4991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322" name="矩形 321"/>
          <p:cNvSpPr/>
          <p:nvPr/>
        </p:nvSpPr>
        <p:spPr>
          <a:xfrm>
            <a:off x="277019" y="-4499"/>
            <a:ext cx="1710043" cy="4177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zh-CN" b="1" dirty="0"/>
              <a:t>Blockchain</a:t>
            </a:r>
            <a:endParaRPr lang="en-US" altLang="zh-CN" b="1" dirty="0" smtClean="0"/>
          </a:p>
        </p:txBody>
      </p:sp>
      <p:cxnSp>
        <p:nvCxnSpPr>
          <p:cNvPr id="326" name="直接连接符 325"/>
          <p:cNvCxnSpPr/>
          <p:nvPr/>
        </p:nvCxnSpPr>
        <p:spPr>
          <a:xfrm>
            <a:off x="4640219" y="4395366"/>
            <a:ext cx="0" cy="1851149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32367" y="1665574"/>
            <a:ext cx="1095172" cy="58477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GENESIS</a:t>
            </a:r>
          </a:p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BLOCK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318" name="文本框 317"/>
          <p:cNvSpPr txBox="1"/>
          <p:nvPr/>
        </p:nvSpPr>
        <p:spPr>
          <a:xfrm>
            <a:off x="277019" y="4665863"/>
            <a:ext cx="2467440" cy="120032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sz="2400" b="1" dirty="0"/>
              <a:t>What is Blockchain Technology?</a:t>
            </a:r>
            <a:endParaRPr lang="zh-CN" altLang="en-US" sz="2400" b="1" dirty="0"/>
          </a:p>
        </p:txBody>
      </p:sp>
      <p:sp>
        <p:nvSpPr>
          <p:cNvPr id="319" name="文本框 318"/>
          <p:cNvSpPr txBox="1"/>
          <p:nvPr/>
        </p:nvSpPr>
        <p:spPr>
          <a:xfrm>
            <a:off x="5331857" y="2903596"/>
            <a:ext cx="688005" cy="43088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2</a:t>
            </a:r>
            <a:r>
              <a:rPr lang="en-US" altLang="zh-CN" sz="1100" b="1" baseline="30000" dirty="0">
                <a:solidFill>
                  <a:schemeClr val="bg1"/>
                </a:solidFill>
              </a:rPr>
              <a:t>ND</a:t>
            </a:r>
            <a:endParaRPr lang="en-US" altLang="zh-CN" sz="11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BLOCK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21" name="文本框 320"/>
          <p:cNvSpPr txBox="1"/>
          <p:nvPr/>
        </p:nvSpPr>
        <p:spPr>
          <a:xfrm>
            <a:off x="7479231" y="2616523"/>
            <a:ext cx="1158343" cy="26160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3</a:t>
            </a:r>
            <a:r>
              <a:rPr lang="en-US" altLang="zh-CN" sz="1100" b="1" baseline="30000" dirty="0">
                <a:solidFill>
                  <a:schemeClr val="bg1"/>
                </a:solidFill>
              </a:rPr>
              <a:t>RD</a:t>
            </a:r>
            <a:r>
              <a:rPr lang="en-US" altLang="zh-CN" sz="1100" b="1" dirty="0">
                <a:solidFill>
                  <a:schemeClr val="bg1"/>
                </a:solidFill>
              </a:rPr>
              <a:t> BLOCK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25" name="文本框 324"/>
          <p:cNvSpPr txBox="1"/>
          <p:nvPr/>
        </p:nvSpPr>
        <p:spPr>
          <a:xfrm>
            <a:off x="8359098" y="1087943"/>
            <a:ext cx="1158343" cy="26160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4</a:t>
            </a:r>
            <a:r>
              <a:rPr lang="en-US" altLang="zh-CN" sz="1100" b="1" baseline="30000" dirty="0">
                <a:solidFill>
                  <a:schemeClr val="bg1"/>
                </a:solidFill>
              </a:rPr>
              <a:t>TH</a:t>
            </a:r>
            <a:r>
              <a:rPr lang="en-US" altLang="zh-CN" sz="1100" b="1" dirty="0">
                <a:solidFill>
                  <a:schemeClr val="bg1"/>
                </a:solidFill>
              </a:rPr>
              <a:t> BLOCK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27" name="文本框 326"/>
          <p:cNvSpPr txBox="1"/>
          <p:nvPr/>
        </p:nvSpPr>
        <p:spPr>
          <a:xfrm>
            <a:off x="10164810" y="2001506"/>
            <a:ext cx="1158343" cy="43088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MORE BLOCKS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06" y="4551653"/>
            <a:ext cx="1428751" cy="1428751"/>
          </a:xfrm>
          <a:prstGeom prst="rect">
            <a:avLst/>
          </a:prstGeom>
        </p:spPr>
      </p:pic>
      <p:sp>
        <p:nvSpPr>
          <p:cNvPr id="328" name="TextBox 327"/>
          <p:cNvSpPr txBox="1"/>
          <p:nvPr/>
        </p:nvSpPr>
        <p:spPr>
          <a:xfrm>
            <a:off x="4883543" y="4488893"/>
            <a:ext cx="6784151" cy="155427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en-US" altLang="zh-CN" dirty="0">
                <a:solidFill>
                  <a:srgbClr val="0A0A0A"/>
                </a:solidFill>
              </a:rPr>
              <a:t>“The </a:t>
            </a:r>
            <a:r>
              <a:rPr lang="en-US" altLang="zh-CN" dirty="0" smtClean="0">
                <a:solidFill>
                  <a:srgbClr val="0A0A0A"/>
                </a:solidFill>
              </a:rPr>
              <a:t>Blockchain </a:t>
            </a:r>
            <a:r>
              <a:rPr lang="en-US" altLang="zh-CN" dirty="0">
                <a:solidFill>
                  <a:srgbClr val="0A0A0A"/>
                </a:solidFill>
              </a:rPr>
              <a:t>is an incorruptible digital ledger of economic transactions that can be programmed to record not just financial transactions but virtually everything of value</a:t>
            </a:r>
            <a:r>
              <a:rPr lang="en-US" altLang="zh-CN" dirty="0" smtClean="0">
                <a:solidFill>
                  <a:srgbClr val="0A0A0A"/>
                </a:solidFill>
              </a:rPr>
              <a:t>.”</a:t>
            </a:r>
          </a:p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i="1" dirty="0">
                <a:solidFill>
                  <a:srgbClr val="00ABED"/>
                </a:solidFill>
              </a:rPr>
              <a:t>Don &amp; Alex Tapscott, authors Blockchain Revolution (2016)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9595" y="2498117"/>
            <a:ext cx="210228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Bitcoin - The first application of Blockchain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673" y="3106041"/>
            <a:ext cx="574358" cy="57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1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8547087" y="1211334"/>
            <a:ext cx="4015840" cy="749658"/>
            <a:chOff x="6939181" y="1120407"/>
            <a:chExt cx="4015840" cy="749658"/>
          </a:xfrm>
        </p:grpSpPr>
        <p:sp>
          <p:nvSpPr>
            <p:cNvPr id="28" name="矩形 27"/>
            <p:cNvSpPr/>
            <p:nvPr/>
          </p:nvSpPr>
          <p:spPr>
            <a:xfrm>
              <a:off x="7701341" y="1439180"/>
              <a:ext cx="3253680" cy="430885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 smtClean="0">
                  <a:solidFill>
                    <a:schemeClr val="bg1"/>
                  </a:solidFill>
                </a:rPr>
                <a:t>The </a:t>
              </a:r>
              <a:r>
                <a:rPr lang="en-US" altLang="zh-CN" sz="1100" dirty="0">
                  <a:solidFill>
                    <a:schemeClr val="bg1"/>
                  </a:solidFill>
                </a:rPr>
                <a:t>tech is in early stage</a:t>
              </a:r>
            </a:p>
            <a:p>
              <a:pPr algn="just"/>
              <a:endParaRPr lang="en-US" altLang="zh-CN" sz="1100" dirty="0">
                <a:solidFill>
                  <a:schemeClr val="bg1"/>
                </a:solidFill>
              </a:endParaRPr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 flipV="1">
              <a:off x="6939181" y="1270049"/>
              <a:ext cx="510235" cy="490104"/>
            </a:xfrm>
            <a:custGeom>
              <a:avLst/>
              <a:gdLst>
                <a:gd name="T0" fmla="*/ 186 w 200"/>
                <a:gd name="T1" fmla="*/ 114 h 192"/>
                <a:gd name="T2" fmla="*/ 182 w 200"/>
                <a:gd name="T3" fmla="*/ 154 h 192"/>
                <a:gd name="T4" fmla="*/ 149 w 200"/>
                <a:gd name="T5" fmla="*/ 191 h 192"/>
                <a:gd name="T6" fmla="*/ 68 w 200"/>
                <a:gd name="T7" fmla="*/ 172 h 192"/>
                <a:gd name="T8" fmla="*/ 68 w 200"/>
                <a:gd name="T9" fmla="*/ 171 h 192"/>
                <a:gd name="T10" fmla="*/ 68 w 200"/>
                <a:gd name="T11" fmla="*/ 191 h 192"/>
                <a:gd name="T12" fmla="*/ 48 w 200"/>
                <a:gd name="T13" fmla="*/ 191 h 192"/>
                <a:gd name="T14" fmla="*/ 28 w 200"/>
                <a:gd name="T15" fmla="*/ 191 h 192"/>
                <a:gd name="T16" fmla="*/ 20 w 200"/>
                <a:gd name="T17" fmla="*/ 191 h 192"/>
                <a:gd name="T18" fmla="*/ 0 w 200"/>
                <a:gd name="T19" fmla="*/ 171 h 192"/>
                <a:gd name="T20" fmla="*/ 0 w 200"/>
                <a:gd name="T21" fmla="*/ 79 h 192"/>
                <a:gd name="T22" fmla="*/ 20 w 200"/>
                <a:gd name="T23" fmla="*/ 59 h 192"/>
                <a:gd name="T24" fmla="*/ 28 w 200"/>
                <a:gd name="T25" fmla="*/ 59 h 192"/>
                <a:gd name="T26" fmla="*/ 48 w 200"/>
                <a:gd name="T27" fmla="*/ 59 h 192"/>
                <a:gd name="T28" fmla="*/ 68 w 200"/>
                <a:gd name="T29" fmla="*/ 59 h 192"/>
                <a:gd name="T30" fmla="*/ 68 w 200"/>
                <a:gd name="T31" fmla="*/ 79 h 192"/>
                <a:gd name="T32" fmla="*/ 68 w 200"/>
                <a:gd name="T33" fmla="*/ 79 h 192"/>
                <a:gd name="T34" fmla="*/ 125 w 200"/>
                <a:gd name="T35" fmla="*/ 1 h 192"/>
                <a:gd name="T36" fmla="*/ 153 w 200"/>
                <a:gd name="T37" fmla="*/ 67 h 192"/>
                <a:gd name="T38" fmla="*/ 197 w 200"/>
                <a:gd name="T39" fmla="*/ 89 h 192"/>
                <a:gd name="T40" fmla="*/ 186 w 200"/>
                <a:gd name="T41" fmla="*/ 114 h 192"/>
                <a:gd name="T42" fmla="*/ 138 w 200"/>
                <a:gd name="T43" fmla="*/ 78 h 192"/>
                <a:gd name="T44" fmla="*/ 132 w 200"/>
                <a:gd name="T45" fmla="*/ 13 h 192"/>
                <a:gd name="T46" fmla="*/ 68 w 200"/>
                <a:gd name="T47" fmla="*/ 94 h 192"/>
                <a:gd name="T48" fmla="*/ 68 w 200"/>
                <a:gd name="T49" fmla="*/ 101 h 192"/>
                <a:gd name="T50" fmla="*/ 68 w 200"/>
                <a:gd name="T51" fmla="*/ 157 h 192"/>
                <a:gd name="T52" fmla="*/ 148 w 200"/>
                <a:gd name="T53" fmla="*/ 179 h 192"/>
                <a:gd name="T54" fmla="*/ 165 w 200"/>
                <a:gd name="T55" fmla="*/ 150 h 192"/>
                <a:gd name="T56" fmla="*/ 170 w 200"/>
                <a:gd name="T57" fmla="*/ 113 h 192"/>
                <a:gd name="T58" fmla="*/ 182 w 200"/>
                <a:gd name="T59" fmla="*/ 92 h 192"/>
                <a:gd name="T60" fmla="*/ 138 w 200"/>
                <a:gd name="T61" fmla="*/ 7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92">
                  <a:moveTo>
                    <a:pt x="186" y="114"/>
                  </a:moveTo>
                  <a:cubicBezTo>
                    <a:pt x="200" y="118"/>
                    <a:pt x="196" y="152"/>
                    <a:pt x="182" y="154"/>
                  </a:cubicBezTo>
                  <a:cubicBezTo>
                    <a:pt x="185" y="163"/>
                    <a:pt x="186" y="192"/>
                    <a:pt x="149" y="191"/>
                  </a:cubicBezTo>
                  <a:cubicBezTo>
                    <a:pt x="105" y="191"/>
                    <a:pt x="97" y="172"/>
                    <a:pt x="68" y="172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48" y="191"/>
                    <a:pt x="48" y="191"/>
                    <a:pt x="48" y="191"/>
                  </a:cubicBezTo>
                  <a:cubicBezTo>
                    <a:pt x="28" y="191"/>
                    <a:pt x="28" y="191"/>
                    <a:pt x="28" y="191"/>
                  </a:cubicBezTo>
                  <a:cubicBezTo>
                    <a:pt x="20" y="191"/>
                    <a:pt x="20" y="191"/>
                    <a:pt x="20" y="191"/>
                  </a:cubicBezTo>
                  <a:cubicBezTo>
                    <a:pt x="9" y="191"/>
                    <a:pt x="0" y="182"/>
                    <a:pt x="0" y="1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68"/>
                    <a:pt x="9" y="59"/>
                    <a:pt x="20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115" y="60"/>
                    <a:pt x="113" y="2"/>
                    <a:pt x="125" y="1"/>
                  </a:cubicBezTo>
                  <a:cubicBezTo>
                    <a:pt x="196" y="0"/>
                    <a:pt x="153" y="67"/>
                    <a:pt x="153" y="67"/>
                  </a:cubicBezTo>
                  <a:cubicBezTo>
                    <a:pt x="153" y="67"/>
                    <a:pt x="193" y="54"/>
                    <a:pt x="197" y="89"/>
                  </a:cubicBezTo>
                  <a:cubicBezTo>
                    <a:pt x="196" y="99"/>
                    <a:pt x="197" y="105"/>
                    <a:pt x="186" y="114"/>
                  </a:cubicBezTo>
                  <a:close/>
                  <a:moveTo>
                    <a:pt x="138" y="78"/>
                  </a:moveTo>
                  <a:cubicBezTo>
                    <a:pt x="138" y="78"/>
                    <a:pt x="171" y="12"/>
                    <a:pt x="132" y="13"/>
                  </a:cubicBezTo>
                  <a:cubicBezTo>
                    <a:pt x="125" y="13"/>
                    <a:pt x="128" y="74"/>
                    <a:pt x="68" y="94"/>
                  </a:cubicBezTo>
                  <a:cubicBezTo>
                    <a:pt x="68" y="93"/>
                    <a:pt x="68" y="96"/>
                    <a:pt x="68" y="101"/>
                  </a:cubicBezTo>
                  <a:cubicBezTo>
                    <a:pt x="68" y="157"/>
                    <a:pt x="68" y="157"/>
                    <a:pt x="68" y="157"/>
                  </a:cubicBezTo>
                  <a:cubicBezTo>
                    <a:pt x="91" y="157"/>
                    <a:pt x="118" y="179"/>
                    <a:pt x="148" y="179"/>
                  </a:cubicBezTo>
                  <a:cubicBezTo>
                    <a:pt x="173" y="179"/>
                    <a:pt x="170" y="158"/>
                    <a:pt x="165" y="150"/>
                  </a:cubicBezTo>
                  <a:cubicBezTo>
                    <a:pt x="185" y="144"/>
                    <a:pt x="180" y="116"/>
                    <a:pt x="170" y="113"/>
                  </a:cubicBezTo>
                  <a:cubicBezTo>
                    <a:pt x="179" y="102"/>
                    <a:pt x="181" y="99"/>
                    <a:pt x="182" y="92"/>
                  </a:cubicBezTo>
                  <a:cubicBezTo>
                    <a:pt x="179" y="68"/>
                    <a:pt x="138" y="78"/>
                    <a:pt x="138" y="78"/>
                  </a:cubicBezTo>
                  <a:close/>
                </a:path>
              </a:pathLst>
            </a:custGeom>
            <a:solidFill>
              <a:srgbClr val="A7DCDE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701340" y="1120407"/>
              <a:ext cx="2602545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>
                  <a:solidFill>
                    <a:schemeClr val="bg1"/>
                  </a:solidFill>
                </a:rPr>
                <a:t>IMMATURITY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9063394" y="2971727"/>
            <a:ext cx="3231937" cy="580381"/>
            <a:chOff x="8106624" y="2943146"/>
            <a:chExt cx="3231937" cy="580381"/>
          </a:xfrm>
        </p:grpSpPr>
        <p:sp>
          <p:nvSpPr>
            <p:cNvPr id="34" name="Freeform 13"/>
            <p:cNvSpPr>
              <a:spLocks/>
            </p:cNvSpPr>
            <p:nvPr/>
          </p:nvSpPr>
          <p:spPr bwMode="auto">
            <a:xfrm>
              <a:off x="8106624" y="2988867"/>
              <a:ext cx="509851" cy="504507"/>
            </a:xfrm>
            <a:custGeom>
              <a:avLst/>
              <a:gdLst>
                <a:gd name="T0" fmla="*/ 240 w 477"/>
                <a:gd name="T1" fmla="*/ 0 h 472"/>
                <a:gd name="T2" fmla="*/ 398 w 477"/>
                <a:gd name="T3" fmla="*/ 158 h 472"/>
                <a:gd name="T4" fmla="*/ 398 w 477"/>
                <a:gd name="T5" fmla="*/ 158 h 472"/>
                <a:gd name="T6" fmla="*/ 477 w 477"/>
                <a:gd name="T7" fmla="*/ 237 h 472"/>
                <a:gd name="T8" fmla="*/ 477 w 477"/>
                <a:gd name="T9" fmla="*/ 237 h 472"/>
                <a:gd name="T10" fmla="*/ 477 w 477"/>
                <a:gd name="T11" fmla="*/ 237 h 472"/>
                <a:gd name="T12" fmla="*/ 398 w 477"/>
                <a:gd name="T13" fmla="*/ 314 h 472"/>
                <a:gd name="T14" fmla="*/ 398 w 477"/>
                <a:gd name="T15" fmla="*/ 314 h 472"/>
                <a:gd name="T16" fmla="*/ 240 w 477"/>
                <a:gd name="T17" fmla="*/ 472 h 472"/>
                <a:gd name="T18" fmla="*/ 163 w 477"/>
                <a:gd name="T19" fmla="*/ 393 h 472"/>
                <a:gd name="T20" fmla="*/ 264 w 477"/>
                <a:gd name="T21" fmla="*/ 292 h 472"/>
                <a:gd name="T22" fmla="*/ 0 w 477"/>
                <a:gd name="T23" fmla="*/ 292 h 472"/>
                <a:gd name="T24" fmla="*/ 0 w 477"/>
                <a:gd name="T25" fmla="*/ 187 h 472"/>
                <a:gd name="T26" fmla="*/ 264 w 477"/>
                <a:gd name="T27" fmla="*/ 187 h 472"/>
                <a:gd name="T28" fmla="*/ 163 w 477"/>
                <a:gd name="T29" fmla="*/ 79 h 472"/>
                <a:gd name="T30" fmla="*/ 240 w 477"/>
                <a:gd name="T31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7" h="472">
                  <a:moveTo>
                    <a:pt x="240" y="0"/>
                  </a:moveTo>
                  <a:lnTo>
                    <a:pt x="398" y="158"/>
                  </a:lnTo>
                  <a:lnTo>
                    <a:pt x="398" y="158"/>
                  </a:lnTo>
                  <a:lnTo>
                    <a:pt x="477" y="237"/>
                  </a:lnTo>
                  <a:lnTo>
                    <a:pt x="477" y="237"/>
                  </a:lnTo>
                  <a:lnTo>
                    <a:pt x="477" y="237"/>
                  </a:lnTo>
                  <a:lnTo>
                    <a:pt x="398" y="314"/>
                  </a:lnTo>
                  <a:lnTo>
                    <a:pt x="398" y="314"/>
                  </a:lnTo>
                  <a:lnTo>
                    <a:pt x="240" y="472"/>
                  </a:lnTo>
                  <a:lnTo>
                    <a:pt x="163" y="393"/>
                  </a:lnTo>
                  <a:lnTo>
                    <a:pt x="264" y="292"/>
                  </a:lnTo>
                  <a:lnTo>
                    <a:pt x="0" y="292"/>
                  </a:lnTo>
                  <a:lnTo>
                    <a:pt x="0" y="187"/>
                  </a:lnTo>
                  <a:lnTo>
                    <a:pt x="264" y="187"/>
                  </a:lnTo>
                  <a:lnTo>
                    <a:pt x="163" y="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8676788" y="3261919"/>
              <a:ext cx="2661773" cy="2616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>
                  <a:solidFill>
                    <a:schemeClr val="bg1"/>
                  </a:solidFill>
                </a:rPr>
                <a:t>Nobody knows how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8676788" y="2943146"/>
              <a:ext cx="2661773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>
                  <a:solidFill>
                    <a:schemeClr val="bg1"/>
                  </a:solidFill>
                </a:rPr>
                <a:t>DE-CENTRALIZED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303509" y="5133423"/>
            <a:ext cx="4521299" cy="615890"/>
            <a:chOff x="6939181" y="5077730"/>
            <a:chExt cx="4521299" cy="615890"/>
          </a:xfrm>
        </p:grpSpPr>
        <p:sp>
          <p:nvSpPr>
            <p:cNvPr id="37" name="Freeform 13"/>
            <p:cNvSpPr>
              <a:spLocks/>
            </p:cNvSpPr>
            <p:nvPr/>
          </p:nvSpPr>
          <p:spPr bwMode="auto">
            <a:xfrm rot="10800000">
              <a:off x="6939181" y="5189113"/>
              <a:ext cx="509851" cy="504507"/>
            </a:xfrm>
            <a:custGeom>
              <a:avLst/>
              <a:gdLst>
                <a:gd name="T0" fmla="*/ 240 w 477"/>
                <a:gd name="T1" fmla="*/ 0 h 472"/>
                <a:gd name="T2" fmla="*/ 398 w 477"/>
                <a:gd name="T3" fmla="*/ 158 h 472"/>
                <a:gd name="T4" fmla="*/ 398 w 477"/>
                <a:gd name="T5" fmla="*/ 158 h 472"/>
                <a:gd name="T6" fmla="*/ 477 w 477"/>
                <a:gd name="T7" fmla="*/ 237 h 472"/>
                <a:gd name="T8" fmla="*/ 477 w 477"/>
                <a:gd name="T9" fmla="*/ 237 h 472"/>
                <a:gd name="T10" fmla="*/ 477 w 477"/>
                <a:gd name="T11" fmla="*/ 237 h 472"/>
                <a:gd name="T12" fmla="*/ 398 w 477"/>
                <a:gd name="T13" fmla="*/ 314 h 472"/>
                <a:gd name="T14" fmla="*/ 398 w 477"/>
                <a:gd name="T15" fmla="*/ 314 h 472"/>
                <a:gd name="T16" fmla="*/ 240 w 477"/>
                <a:gd name="T17" fmla="*/ 472 h 472"/>
                <a:gd name="T18" fmla="*/ 163 w 477"/>
                <a:gd name="T19" fmla="*/ 393 h 472"/>
                <a:gd name="T20" fmla="*/ 264 w 477"/>
                <a:gd name="T21" fmla="*/ 292 h 472"/>
                <a:gd name="T22" fmla="*/ 0 w 477"/>
                <a:gd name="T23" fmla="*/ 292 h 472"/>
                <a:gd name="T24" fmla="*/ 0 w 477"/>
                <a:gd name="T25" fmla="*/ 187 h 472"/>
                <a:gd name="T26" fmla="*/ 264 w 477"/>
                <a:gd name="T27" fmla="*/ 187 h 472"/>
                <a:gd name="T28" fmla="*/ 163 w 477"/>
                <a:gd name="T29" fmla="*/ 79 h 472"/>
                <a:gd name="T30" fmla="*/ 240 w 477"/>
                <a:gd name="T31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7" h="472">
                  <a:moveTo>
                    <a:pt x="240" y="0"/>
                  </a:moveTo>
                  <a:lnTo>
                    <a:pt x="398" y="158"/>
                  </a:lnTo>
                  <a:lnTo>
                    <a:pt x="398" y="158"/>
                  </a:lnTo>
                  <a:lnTo>
                    <a:pt x="477" y="237"/>
                  </a:lnTo>
                  <a:lnTo>
                    <a:pt x="477" y="237"/>
                  </a:lnTo>
                  <a:lnTo>
                    <a:pt x="477" y="237"/>
                  </a:lnTo>
                  <a:lnTo>
                    <a:pt x="398" y="314"/>
                  </a:lnTo>
                  <a:lnTo>
                    <a:pt x="398" y="314"/>
                  </a:lnTo>
                  <a:lnTo>
                    <a:pt x="240" y="472"/>
                  </a:lnTo>
                  <a:lnTo>
                    <a:pt x="163" y="393"/>
                  </a:lnTo>
                  <a:lnTo>
                    <a:pt x="264" y="292"/>
                  </a:lnTo>
                  <a:lnTo>
                    <a:pt x="0" y="292"/>
                  </a:lnTo>
                  <a:lnTo>
                    <a:pt x="0" y="187"/>
                  </a:lnTo>
                  <a:lnTo>
                    <a:pt x="264" y="187"/>
                  </a:lnTo>
                  <a:lnTo>
                    <a:pt x="163" y="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7701341" y="5396501"/>
              <a:ext cx="3759139" cy="2616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>
                  <a:solidFill>
                    <a:schemeClr val="bg1"/>
                  </a:solidFill>
                </a:rPr>
                <a:t>Current business is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mature</a:t>
              </a:r>
              <a:endParaRPr lang="en-US" altLang="zh-CN" sz="1100" dirty="0">
                <a:solidFill>
                  <a:schemeClr val="bg1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7701341" y="5077730"/>
              <a:ext cx="2537812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>
                  <a:solidFill>
                    <a:schemeClr val="bg1"/>
                  </a:solidFill>
                </a:rPr>
                <a:t>CHALLENGING 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009648" y="1270701"/>
            <a:ext cx="4314223" cy="580379"/>
            <a:chOff x="1009648" y="1270701"/>
            <a:chExt cx="4314223" cy="580379"/>
          </a:xfrm>
        </p:grpSpPr>
        <p:sp>
          <p:nvSpPr>
            <p:cNvPr id="26" name="Freeform 9"/>
            <p:cNvSpPr>
              <a:spLocks noEditPoints="1"/>
            </p:cNvSpPr>
            <p:nvPr/>
          </p:nvSpPr>
          <p:spPr bwMode="auto">
            <a:xfrm>
              <a:off x="1009648" y="1344421"/>
              <a:ext cx="510235" cy="490104"/>
            </a:xfrm>
            <a:custGeom>
              <a:avLst/>
              <a:gdLst>
                <a:gd name="T0" fmla="*/ 186 w 200"/>
                <a:gd name="T1" fmla="*/ 114 h 192"/>
                <a:gd name="T2" fmla="*/ 182 w 200"/>
                <a:gd name="T3" fmla="*/ 154 h 192"/>
                <a:gd name="T4" fmla="*/ 149 w 200"/>
                <a:gd name="T5" fmla="*/ 191 h 192"/>
                <a:gd name="T6" fmla="*/ 68 w 200"/>
                <a:gd name="T7" fmla="*/ 172 h 192"/>
                <a:gd name="T8" fmla="*/ 68 w 200"/>
                <a:gd name="T9" fmla="*/ 171 h 192"/>
                <a:gd name="T10" fmla="*/ 68 w 200"/>
                <a:gd name="T11" fmla="*/ 191 h 192"/>
                <a:gd name="T12" fmla="*/ 48 w 200"/>
                <a:gd name="T13" fmla="*/ 191 h 192"/>
                <a:gd name="T14" fmla="*/ 28 w 200"/>
                <a:gd name="T15" fmla="*/ 191 h 192"/>
                <a:gd name="T16" fmla="*/ 20 w 200"/>
                <a:gd name="T17" fmla="*/ 191 h 192"/>
                <a:gd name="T18" fmla="*/ 0 w 200"/>
                <a:gd name="T19" fmla="*/ 171 h 192"/>
                <a:gd name="T20" fmla="*/ 0 w 200"/>
                <a:gd name="T21" fmla="*/ 79 h 192"/>
                <a:gd name="T22" fmla="*/ 20 w 200"/>
                <a:gd name="T23" fmla="*/ 59 h 192"/>
                <a:gd name="T24" fmla="*/ 28 w 200"/>
                <a:gd name="T25" fmla="*/ 59 h 192"/>
                <a:gd name="T26" fmla="*/ 48 w 200"/>
                <a:gd name="T27" fmla="*/ 59 h 192"/>
                <a:gd name="T28" fmla="*/ 68 w 200"/>
                <a:gd name="T29" fmla="*/ 59 h 192"/>
                <a:gd name="T30" fmla="*/ 68 w 200"/>
                <a:gd name="T31" fmla="*/ 79 h 192"/>
                <a:gd name="T32" fmla="*/ 68 w 200"/>
                <a:gd name="T33" fmla="*/ 79 h 192"/>
                <a:gd name="T34" fmla="*/ 125 w 200"/>
                <a:gd name="T35" fmla="*/ 1 h 192"/>
                <a:gd name="T36" fmla="*/ 153 w 200"/>
                <a:gd name="T37" fmla="*/ 67 h 192"/>
                <a:gd name="T38" fmla="*/ 197 w 200"/>
                <a:gd name="T39" fmla="*/ 89 h 192"/>
                <a:gd name="T40" fmla="*/ 186 w 200"/>
                <a:gd name="T41" fmla="*/ 114 h 192"/>
                <a:gd name="T42" fmla="*/ 138 w 200"/>
                <a:gd name="T43" fmla="*/ 78 h 192"/>
                <a:gd name="T44" fmla="*/ 132 w 200"/>
                <a:gd name="T45" fmla="*/ 13 h 192"/>
                <a:gd name="T46" fmla="*/ 68 w 200"/>
                <a:gd name="T47" fmla="*/ 94 h 192"/>
                <a:gd name="T48" fmla="*/ 68 w 200"/>
                <a:gd name="T49" fmla="*/ 101 h 192"/>
                <a:gd name="T50" fmla="*/ 68 w 200"/>
                <a:gd name="T51" fmla="*/ 157 h 192"/>
                <a:gd name="T52" fmla="*/ 148 w 200"/>
                <a:gd name="T53" fmla="*/ 179 h 192"/>
                <a:gd name="T54" fmla="*/ 165 w 200"/>
                <a:gd name="T55" fmla="*/ 150 h 192"/>
                <a:gd name="T56" fmla="*/ 170 w 200"/>
                <a:gd name="T57" fmla="*/ 113 h 192"/>
                <a:gd name="T58" fmla="*/ 182 w 200"/>
                <a:gd name="T59" fmla="*/ 92 h 192"/>
                <a:gd name="T60" fmla="*/ 138 w 200"/>
                <a:gd name="T61" fmla="*/ 7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92">
                  <a:moveTo>
                    <a:pt x="186" y="114"/>
                  </a:moveTo>
                  <a:cubicBezTo>
                    <a:pt x="200" y="118"/>
                    <a:pt x="196" y="152"/>
                    <a:pt x="182" y="154"/>
                  </a:cubicBezTo>
                  <a:cubicBezTo>
                    <a:pt x="185" y="163"/>
                    <a:pt x="186" y="192"/>
                    <a:pt x="149" y="191"/>
                  </a:cubicBezTo>
                  <a:cubicBezTo>
                    <a:pt x="105" y="191"/>
                    <a:pt x="97" y="172"/>
                    <a:pt x="68" y="172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48" y="191"/>
                    <a:pt x="48" y="191"/>
                    <a:pt x="48" y="191"/>
                  </a:cubicBezTo>
                  <a:cubicBezTo>
                    <a:pt x="28" y="191"/>
                    <a:pt x="28" y="191"/>
                    <a:pt x="28" y="191"/>
                  </a:cubicBezTo>
                  <a:cubicBezTo>
                    <a:pt x="20" y="191"/>
                    <a:pt x="20" y="191"/>
                    <a:pt x="20" y="191"/>
                  </a:cubicBezTo>
                  <a:cubicBezTo>
                    <a:pt x="9" y="191"/>
                    <a:pt x="0" y="182"/>
                    <a:pt x="0" y="1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68"/>
                    <a:pt x="9" y="59"/>
                    <a:pt x="20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115" y="60"/>
                    <a:pt x="113" y="2"/>
                    <a:pt x="125" y="1"/>
                  </a:cubicBezTo>
                  <a:cubicBezTo>
                    <a:pt x="196" y="0"/>
                    <a:pt x="153" y="67"/>
                    <a:pt x="153" y="67"/>
                  </a:cubicBezTo>
                  <a:cubicBezTo>
                    <a:pt x="153" y="67"/>
                    <a:pt x="193" y="54"/>
                    <a:pt x="197" y="89"/>
                  </a:cubicBezTo>
                  <a:cubicBezTo>
                    <a:pt x="196" y="99"/>
                    <a:pt x="197" y="105"/>
                    <a:pt x="186" y="114"/>
                  </a:cubicBezTo>
                  <a:close/>
                  <a:moveTo>
                    <a:pt x="138" y="78"/>
                  </a:moveTo>
                  <a:cubicBezTo>
                    <a:pt x="138" y="78"/>
                    <a:pt x="171" y="12"/>
                    <a:pt x="132" y="13"/>
                  </a:cubicBezTo>
                  <a:cubicBezTo>
                    <a:pt x="125" y="13"/>
                    <a:pt x="128" y="74"/>
                    <a:pt x="68" y="94"/>
                  </a:cubicBezTo>
                  <a:cubicBezTo>
                    <a:pt x="68" y="93"/>
                    <a:pt x="68" y="96"/>
                    <a:pt x="68" y="101"/>
                  </a:cubicBezTo>
                  <a:cubicBezTo>
                    <a:pt x="68" y="157"/>
                    <a:pt x="68" y="157"/>
                    <a:pt x="68" y="157"/>
                  </a:cubicBezTo>
                  <a:cubicBezTo>
                    <a:pt x="91" y="157"/>
                    <a:pt x="118" y="179"/>
                    <a:pt x="148" y="179"/>
                  </a:cubicBezTo>
                  <a:cubicBezTo>
                    <a:pt x="173" y="179"/>
                    <a:pt x="170" y="158"/>
                    <a:pt x="165" y="150"/>
                  </a:cubicBezTo>
                  <a:cubicBezTo>
                    <a:pt x="185" y="144"/>
                    <a:pt x="180" y="116"/>
                    <a:pt x="170" y="113"/>
                  </a:cubicBezTo>
                  <a:cubicBezTo>
                    <a:pt x="179" y="102"/>
                    <a:pt x="181" y="99"/>
                    <a:pt x="182" y="92"/>
                  </a:cubicBezTo>
                  <a:cubicBezTo>
                    <a:pt x="179" y="68"/>
                    <a:pt x="138" y="78"/>
                    <a:pt x="138" y="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636464" y="1589472"/>
              <a:ext cx="3687407" cy="2616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 smtClean="0"/>
                <a:t>Reconciliation-free</a:t>
              </a:r>
              <a:endParaRPr lang="en-US" altLang="zh-CN" sz="11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1636465" y="1270701"/>
              <a:ext cx="1198819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/>
                <a:t>FASTER </a:t>
              </a:r>
              <a:endParaRPr lang="en-US" altLang="zh-CN" sz="20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8343" y="2943146"/>
            <a:ext cx="3392973" cy="580381"/>
            <a:chOff x="498343" y="2943146"/>
            <a:chExt cx="3392973" cy="580381"/>
          </a:xfrm>
        </p:grpSpPr>
        <p:sp>
          <p:nvSpPr>
            <p:cNvPr id="45" name="Freeform 17"/>
            <p:cNvSpPr>
              <a:spLocks noEditPoints="1"/>
            </p:cNvSpPr>
            <p:nvPr/>
          </p:nvSpPr>
          <p:spPr bwMode="auto">
            <a:xfrm>
              <a:off x="498343" y="3022256"/>
              <a:ext cx="487467" cy="479325"/>
            </a:xfrm>
            <a:custGeom>
              <a:avLst/>
              <a:gdLst>
                <a:gd name="T0" fmla="*/ 160 w 200"/>
                <a:gd name="T1" fmla="*/ 194 h 196"/>
                <a:gd name="T2" fmla="*/ 120 w 200"/>
                <a:gd name="T3" fmla="*/ 154 h 196"/>
                <a:gd name="T4" fmla="*/ 160 w 200"/>
                <a:gd name="T5" fmla="*/ 114 h 196"/>
                <a:gd name="T6" fmla="*/ 200 w 200"/>
                <a:gd name="T7" fmla="*/ 154 h 196"/>
                <a:gd name="T8" fmla="*/ 160 w 200"/>
                <a:gd name="T9" fmla="*/ 194 h 196"/>
                <a:gd name="T10" fmla="*/ 184 w 200"/>
                <a:gd name="T11" fmla="*/ 148 h 196"/>
                <a:gd name="T12" fmla="*/ 168 w 200"/>
                <a:gd name="T13" fmla="*/ 148 h 196"/>
                <a:gd name="T14" fmla="*/ 168 w 200"/>
                <a:gd name="T15" fmla="*/ 132 h 196"/>
                <a:gd name="T16" fmla="*/ 152 w 200"/>
                <a:gd name="T17" fmla="*/ 132 h 196"/>
                <a:gd name="T18" fmla="*/ 152 w 200"/>
                <a:gd name="T19" fmla="*/ 148 h 196"/>
                <a:gd name="T20" fmla="*/ 136 w 200"/>
                <a:gd name="T21" fmla="*/ 148 h 196"/>
                <a:gd name="T22" fmla="*/ 136 w 200"/>
                <a:gd name="T23" fmla="*/ 164 h 196"/>
                <a:gd name="T24" fmla="*/ 152 w 200"/>
                <a:gd name="T25" fmla="*/ 164 h 196"/>
                <a:gd name="T26" fmla="*/ 152 w 200"/>
                <a:gd name="T27" fmla="*/ 180 h 196"/>
                <a:gd name="T28" fmla="*/ 168 w 200"/>
                <a:gd name="T29" fmla="*/ 180 h 196"/>
                <a:gd name="T30" fmla="*/ 168 w 200"/>
                <a:gd name="T31" fmla="*/ 164 h 196"/>
                <a:gd name="T32" fmla="*/ 184 w 200"/>
                <a:gd name="T33" fmla="*/ 164 h 196"/>
                <a:gd name="T34" fmla="*/ 184 w 200"/>
                <a:gd name="T35" fmla="*/ 148 h 196"/>
                <a:gd name="T36" fmla="*/ 80 w 200"/>
                <a:gd name="T37" fmla="*/ 128 h 196"/>
                <a:gd name="T38" fmla="*/ 16 w 200"/>
                <a:gd name="T39" fmla="*/ 64 h 196"/>
                <a:gd name="T40" fmla="*/ 80 w 200"/>
                <a:gd name="T41" fmla="*/ 0 h 196"/>
                <a:gd name="T42" fmla="*/ 144 w 200"/>
                <a:gd name="T43" fmla="*/ 64 h 196"/>
                <a:gd name="T44" fmla="*/ 80 w 200"/>
                <a:gd name="T45" fmla="*/ 128 h 196"/>
                <a:gd name="T46" fmla="*/ 70 w 200"/>
                <a:gd name="T47" fmla="*/ 17 h 196"/>
                <a:gd name="T48" fmla="*/ 31 w 200"/>
                <a:gd name="T49" fmla="*/ 64 h 196"/>
                <a:gd name="T50" fmla="*/ 80 w 200"/>
                <a:gd name="T51" fmla="*/ 113 h 196"/>
                <a:gd name="T52" fmla="*/ 129 w 200"/>
                <a:gd name="T53" fmla="*/ 64 h 196"/>
                <a:gd name="T54" fmla="*/ 70 w 200"/>
                <a:gd name="T55" fmla="*/ 17 h 196"/>
                <a:gd name="T56" fmla="*/ 40 w 200"/>
                <a:gd name="T57" fmla="*/ 132 h 196"/>
                <a:gd name="T58" fmla="*/ 113 w 200"/>
                <a:gd name="T59" fmla="*/ 132 h 196"/>
                <a:gd name="T60" fmla="*/ 108 w 200"/>
                <a:gd name="T61" fmla="*/ 154 h 196"/>
                <a:gd name="T62" fmla="*/ 129 w 200"/>
                <a:gd name="T63" fmla="*/ 196 h 196"/>
                <a:gd name="T64" fmla="*/ 0 w 200"/>
                <a:gd name="T65" fmla="*/ 196 h 196"/>
                <a:gd name="T66" fmla="*/ 20 w 200"/>
                <a:gd name="T67" fmla="*/ 148 h 196"/>
                <a:gd name="T68" fmla="*/ 40 w 200"/>
                <a:gd name="T69" fmla="*/ 132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196">
                  <a:moveTo>
                    <a:pt x="160" y="194"/>
                  </a:moveTo>
                  <a:cubicBezTo>
                    <a:pt x="138" y="194"/>
                    <a:pt x="120" y="176"/>
                    <a:pt x="120" y="154"/>
                  </a:cubicBezTo>
                  <a:cubicBezTo>
                    <a:pt x="120" y="132"/>
                    <a:pt x="138" y="114"/>
                    <a:pt x="160" y="114"/>
                  </a:cubicBezTo>
                  <a:cubicBezTo>
                    <a:pt x="182" y="114"/>
                    <a:pt x="200" y="132"/>
                    <a:pt x="200" y="154"/>
                  </a:cubicBezTo>
                  <a:cubicBezTo>
                    <a:pt x="200" y="176"/>
                    <a:pt x="182" y="194"/>
                    <a:pt x="160" y="194"/>
                  </a:cubicBezTo>
                  <a:close/>
                  <a:moveTo>
                    <a:pt x="184" y="148"/>
                  </a:moveTo>
                  <a:cubicBezTo>
                    <a:pt x="168" y="148"/>
                    <a:pt x="168" y="148"/>
                    <a:pt x="168" y="148"/>
                  </a:cubicBezTo>
                  <a:cubicBezTo>
                    <a:pt x="168" y="132"/>
                    <a:pt x="168" y="132"/>
                    <a:pt x="168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6" y="164"/>
                    <a:pt x="136" y="164"/>
                    <a:pt x="136" y="164"/>
                  </a:cubicBezTo>
                  <a:cubicBezTo>
                    <a:pt x="152" y="164"/>
                    <a:pt x="152" y="164"/>
                    <a:pt x="152" y="164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68" y="180"/>
                    <a:pt x="168" y="180"/>
                    <a:pt x="168" y="180"/>
                  </a:cubicBezTo>
                  <a:cubicBezTo>
                    <a:pt x="168" y="164"/>
                    <a:pt x="168" y="164"/>
                    <a:pt x="168" y="164"/>
                  </a:cubicBezTo>
                  <a:cubicBezTo>
                    <a:pt x="184" y="164"/>
                    <a:pt x="184" y="164"/>
                    <a:pt x="184" y="164"/>
                  </a:cubicBezTo>
                  <a:lnTo>
                    <a:pt x="184" y="148"/>
                  </a:lnTo>
                  <a:close/>
                  <a:moveTo>
                    <a:pt x="80" y="128"/>
                  </a:moveTo>
                  <a:cubicBezTo>
                    <a:pt x="45" y="128"/>
                    <a:pt x="16" y="99"/>
                    <a:pt x="16" y="64"/>
                  </a:cubicBezTo>
                  <a:cubicBezTo>
                    <a:pt x="16" y="29"/>
                    <a:pt x="45" y="0"/>
                    <a:pt x="80" y="0"/>
                  </a:cubicBezTo>
                  <a:cubicBezTo>
                    <a:pt x="116" y="0"/>
                    <a:pt x="144" y="29"/>
                    <a:pt x="144" y="64"/>
                  </a:cubicBezTo>
                  <a:cubicBezTo>
                    <a:pt x="144" y="99"/>
                    <a:pt x="116" y="128"/>
                    <a:pt x="80" y="128"/>
                  </a:cubicBezTo>
                  <a:close/>
                  <a:moveTo>
                    <a:pt x="70" y="17"/>
                  </a:moveTo>
                  <a:cubicBezTo>
                    <a:pt x="50" y="24"/>
                    <a:pt x="74" y="49"/>
                    <a:pt x="31" y="64"/>
                  </a:cubicBezTo>
                  <a:cubicBezTo>
                    <a:pt x="31" y="91"/>
                    <a:pt x="53" y="113"/>
                    <a:pt x="80" y="113"/>
                  </a:cubicBezTo>
                  <a:cubicBezTo>
                    <a:pt x="107" y="113"/>
                    <a:pt x="129" y="91"/>
                    <a:pt x="129" y="64"/>
                  </a:cubicBezTo>
                  <a:cubicBezTo>
                    <a:pt x="104" y="43"/>
                    <a:pt x="62" y="53"/>
                    <a:pt x="70" y="17"/>
                  </a:cubicBezTo>
                  <a:close/>
                  <a:moveTo>
                    <a:pt x="40" y="132"/>
                  </a:moveTo>
                  <a:cubicBezTo>
                    <a:pt x="113" y="132"/>
                    <a:pt x="113" y="132"/>
                    <a:pt x="113" y="132"/>
                  </a:cubicBezTo>
                  <a:cubicBezTo>
                    <a:pt x="110" y="139"/>
                    <a:pt x="108" y="146"/>
                    <a:pt x="108" y="154"/>
                  </a:cubicBezTo>
                  <a:cubicBezTo>
                    <a:pt x="108" y="171"/>
                    <a:pt x="117" y="187"/>
                    <a:pt x="129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20" y="148"/>
                    <a:pt x="20" y="148"/>
                    <a:pt x="20" y="148"/>
                  </a:cubicBezTo>
                  <a:cubicBezTo>
                    <a:pt x="20" y="148"/>
                    <a:pt x="25" y="132"/>
                    <a:pt x="40" y="132"/>
                  </a:cubicBezTo>
                  <a:close/>
                </a:path>
              </a:pathLst>
            </a:custGeom>
            <a:solidFill>
              <a:srgbClr val="FED593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229543" y="3261919"/>
              <a:ext cx="2661773" cy="2616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/>
                <a:t>Cost saving for </a:t>
              </a:r>
              <a:r>
                <a:rPr lang="en-US" altLang="zh-CN" sz="1100" dirty="0" smtClean="0"/>
                <a:t>infrastructures</a:t>
              </a:r>
              <a:endParaRPr lang="en-US" altLang="zh-CN" sz="1100" dirty="0"/>
            </a:p>
          </p:txBody>
        </p:sp>
        <p:sp>
          <p:nvSpPr>
            <p:cNvPr id="47" name="矩形 46"/>
            <p:cNvSpPr/>
            <p:nvPr/>
          </p:nvSpPr>
          <p:spPr>
            <a:xfrm>
              <a:off x="1229544" y="2943146"/>
              <a:ext cx="1661822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/>
                <a:t>CHEAPER </a:t>
              </a:r>
              <a:endParaRPr lang="en-US" altLang="zh-CN" sz="2000" b="1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172594" y="5077730"/>
            <a:ext cx="4279091" cy="583031"/>
            <a:chOff x="1172594" y="5077730"/>
            <a:chExt cx="4279091" cy="583031"/>
          </a:xfrm>
        </p:grpSpPr>
        <p:sp>
          <p:nvSpPr>
            <p:cNvPr id="51" name="Freeform 21"/>
            <p:cNvSpPr>
              <a:spLocks noEditPoints="1"/>
            </p:cNvSpPr>
            <p:nvPr/>
          </p:nvSpPr>
          <p:spPr bwMode="auto">
            <a:xfrm>
              <a:off x="1172594" y="5221976"/>
              <a:ext cx="449988" cy="438785"/>
            </a:xfrm>
            <a:custGeom>
              <a:avLst/>
              <a:gdLst>
                <a:gd name="T0" fmla="*/ 161 w 201"/>
                <a:gd name="T1" fmla="*/ 194 h 196"/>
                <a:gd name="T2" fmla="*/ 121 w 201"/>
                <a:gd name="T3" fmla="*/ 154 h 196"/>
                <a:gd name="T4" fmla="*/ 161 w 201"/>
                <a:gd name="T5" fmla="*/ 114 h 196"/>
                <a:gd name="T6" fmla="*/ 201 w 201"/>
                <a:gd name="T7" fmla="*/ 154 h 196"/>
                <a:gd name="T8" fmla="*/ 161 w 201"/>
                <a:gd name="T9" fmla="*/ 194 h 196"/>
                <a:gd name="T10" fmla="*/ 185 w 201"/>
                <a:gd name="T11" fmla="*/ 148 h 196"/>
                <a:gd name="T12" fmla="*/ 137 w 201"/>
                <a:gd name="T13" fmla="*/ 148 h 196"/>
                <a:gd name="T14" fmla="*/ 137 w 201"/>
                <a:gd name="T15" fmla="*/ 164 h 196"/>
                <a:gd name="T16" fmla="*/ 185 w 201"/>
                <a:gd name="T17" fmla="*/ 164 h 196"/>
                <a:gd name="T18" fmla="*/ 185 w 201"/>
                <a:gd name="T19" fmla="*/ 148 h 196"/>
                <a:gd name="T20" fmla="*/ 81 w 201"/>
                <a:gd name="T21" fmla="*/ 128 h 196"/>
                <a:gd name="T22" fmla="*/ 17 w 201"/>
                <a:gd name="T23" fmla="*/ 64 h 196"/>
                <a:gd name="T24" fmla="*/ 81 w 201"/>
                <a:gd name="T25" fmla="*/ 0 h 196"/>
                <a:gd name="T26" fmla="*/ 145 w 201"/>
                <a:gd name="T27" fmla="*/ 64 h 196"/>
                <a:gd name="T28" fmla="*/ 81 w 201"/>
                <a:gd name="T29" fmla="*/ 128 h 196"/>
                <a:gd name="T30" fmla="*/ 70 w 201"/>
                <a:gd name="T31" fmla="*/ 17 h 196"/>
                <a:gd name="T32" fmla="*/ 32 w 201"/>
                <a:gd name="T33" fmla="*/ 64 h 196"/>
                <a:gd name="T34" fmla="*/ 81 w 201"/>
                <a:gd name="T35" fmla="*/ 113 h 196"/>
                <a:gd name="T36" fmla="*/ 130 w 201"/>
                <a:gd name="T37" fmla="*/ 64 h 196"/>
                <a:gd name="T38" fmla="*/ 70 w 201"/>
                <a:gd name="T39" fmla="*/ 17 h 196"/>
                <a:gd name="T40" fmla="*/ 41 w 201"/>
                <a:gd name="T41" fmla="*/ 132 h 196"/>
                <a:gd name="T42" fmla="*/ 114 w 201"/>
                <a:gd name="T43" fmla="*/ 132 h 196"/>
                <a:gd name="T44" fmla="*/ 109 w 201"/>
                <a:gd name="T45" fmla="*/ 154 h 196"/>
                <a:gd name="T46" fmla="*/ 130 w 201"/>
                <a:gd name="T47" fmla="*/ 196 h 196"/>
                <a:gd name="T48" fmla="*/ 0 w 201"/>
                <a:gd name="T49" fmla="*/ 196 h 196"/>
                <a:gd name="T50" fmla="*/ 21 w 201"/>
                <a:gd name="T51" fmla="*/ 148 h 196"/>
                <a:gd name="T52" fmla="*/ 41 w 201"/>
                <a:gd name="T53" fmla="*/ 132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" h="196">
                  <a:moveTo>
                    <a:pt x="161" y="194"/>
                  </a:moveTo>
                  <a:cubicBezTo>
                    <a:pt x="139" y="194"/>
                    <a:pt x="121" y="176"/>
                    <a:pt x="121" y="154"/>
                  </a:cubicBezTo>
                  <a:cubicBezTo>
                    <a:pt x="121" y="132"/>
                    <a:pt x="139" y="114"/>
                    <a:pt x="161" y="114"/>
                  </a:cubicBezTo>
                  <a:cubicBezTo>
                    <a:pt x="183" y="114"/>
                    <a:pt x="201" y="132"/>
                    <a:pt x="201" y="154"/>
                  </a:cubicBezTo>
                  <a:cubicBezTo>
                    <a:pt x="201" y="176"/>
                    <a:pt x="183" y="194"/>
                    <a:pt x="161" y="194"/>
                  </a:cubicBezTo>
                  <a:close/>
                  <a:moveTo>
                    <a:pt x="185" y="148"/>
                  </a:moveTo>
                  <a:cubicBezTo>
                    <a:pt x="137" y="148"/>
                    <a:pt x="137" y="148"/>
                    <a:pt x="137" y="148"/>
                  </a:cubicBezTo>
                  <a:cubicBezTo>
                    <a:pt x="137" y="164"/>
                    <a:pt x="137" y="164"/>
                    <a:pt x="137" y="164"/>
                  </a:cubicBezTo>
                  <a:cubicBezTo>
                    <a:pt x="185" y="164"/>
                    <a:pt x="185" y="164"/>
                    <a:pt x="185" y="164"/>
                  </a:cubicBezTo>
                  <a:lnTo>
                    <a:pt x="185" y="148"/>
                  </a:lnTo>
                  <a:close/>
                  <a:moveTo>
                    <a:pt x="81" y="128"/>
                  </a:moveTo>
                  <a:cubicBezTo>
                    <a:pt x="45" y="128"/>
                    <a:pt x="17" y="99"/>
                    <a:pt x="17" y="64"/>
                  </a:cubicBezTo>
                  <a:cubicBezTo>
                    <a:pt x="17" y="28"/>
                    <a:pt x="45" y="0"/>
                    <a:pt x="81" y="0"/>
                  </a:cubicBezTo>
                  <a:cubicBezTo>
                    <a:pt x="116" y="0"/>
                    <a:pt x="145" y="28"/>
                    <a:pt x="145" y="64"/>
                  </a:cubicBezTo>
                  <a:cubicBezTo>
                    <a:pt x="145" y="99"/>
                    <a:pt x="116" y="128"/>
                    <a:pt x="81" y="128"/>
                  </a:cubicBezTo>
                  <a:close/>
                  <a:moveTo>
                    <a:pt x="70" y="17"/>
                  </a:moveTo>
                  <a:cubicBezTo>
                    <a:pt x="51" y="24"/>
                    <a:pt x="75" y="49"/>
                    <a:pt x="32" y="64"/>
                  </a:cubicBezTo>
                  <a:cubicBezTo>
                    <a:pt x="32" y="91"/>
                    <a:pt x="54" y="113"/>
                    <a:pt x="81" y="113"/>
                  </a:cubicBezTo>
                  <a:cubicBezTo>
                    <a:pt x="108" y="113"/>
                    <a:pt x="130" y="91"/>
                    <a:pt x="130" y="64"/>
                  </a:cubicBezTo>
                  <a:cubicBezTo>
                    <a:pt x="105" y="43"/>
                    <a:pt x="63" y="53"/>
                    <a:pt x="70" y="17"/>
                  </a:cubicBezTo>
                  <a:close/>
                  <a:moveTo>
                    <a:pt x="41" y="132"/>
                  </a:moveTo>
                  <a:cubicBezTo>
                    <a:pt x="114" y="132"/>
                    <a:pt x="114" y="132"/>
                    <a:pt x="114" y="132"/>
                  </a:cubicBezTo>
                  <a:cubicBezTo>
                    <a:pt x="111" y="138"/>
                    <a:pt x="109" y="146"/>
                    <a:pt x="109" y="154"/>
                  </a:cubicBezTo>
                  <a:cubicBezTo>
                    <a:pt x="109" y="171"/>
                    <a:pt x="117" y="186"/>
                    <a:pt x="13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21" y="148"/>
                    <a:pt x="21" y="148"/>
                    <a:pt x="21" y="148"/>
                  </a:cubicBezTo>
                  <a:cubicBezTo>
                    <a:pt x="21" y="148"/>
                    <a:pt x="25" y="132"/>
                    <a:pt x="41" y="1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1692546" y="5396501"/>
              <a:ext cx="3759139" cy="2616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1100" dirty="0" smtClean="0"/>
                <a:t>P2P direct transaction</a:t>
              </a:r>
              <a:endParaRPr lang="en-US" altLang="zh-CN" sz="1100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692547" y="5077730"/>
              <a:ext cx="2560476" cy="400108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just"/>
              <a:r>
                <a:rPr lang="en-US" altLang="zh-CN" sz="2000" b="1" dirty="0" smtClean="0"/>
                <a:t>MORE EFFICIENT </a:t>
              </a:r>
              <a:endParaRPr lang="en-US" altLang="zh-CN" sz="2000" b="1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475351" y="1636667"/>
            <a:ext cx="3287600" cy="3664279"/>
            <a:chOff x="4475351" y="1636667"/>
            <a:chExt cx="3287600" cy="3664279"/>
          </a:xfrm>
        </p:grpSpPr>
        <p:grpSp>
          <p:nvGrpSpPr>
            <p:cNvPr id="2" name="组合 1"/>
            <p:cNvGrpSpPr/>
            <p:nvPr/>
          </p:nvGrpSpPr>
          <p:grpSpPr>
            <a:xfrm rot="5400000">
              <a:off x="4287011" y="1825007"/>
              <a:ext cx="3664279" cy="3287600"/>
              <a:chOff x="725533" y="1560381"/>
              <a:chExt cx="1659527" cy="1488936"/>
            </a:xfrm>
          </p:grpSpPr>
          <p:sp>
            <p:nvSpPr>
              <p:cNvPr id="3" name="等腰三角形 2"/>
              <p:cNvSpPr/>
              <p:nvPr/>
            </p:nvSpPr>
            <p:spPr>
              <a:xfrm>
                <a:off x="1141248" y="2303159"/>
                <a:ext cx="833375" cy="746158"/>
              </a:xfrm>
              <a:prstGeom prst="triangle">
                <a:avLst/>
              </a:prstGeom>
              <a:solidFill>
                <a:srgbClr val="FAD0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等腰三角形 3"/>
              <p:cNvSpPr/>
              <p:nvPr/>
            </p:nvSpPr>
            <p:spPr>
              <a:xfrm rot="10800000">
                <a:off x="1551685" y="2303159"/>
                <a:ext cx="833375" cy="746158"/>
              </a:xfrm>
              <a:prstGeom prst="triangle">
                <a:avLst/>
              </a:prstGeom>
              <a:solidFill>
                <a:srgbClr val="F692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等腰三角形 4"/>
              <p:cNvSpPr/>
              <p:nvPr/>
            </p:nvSpPr>
            <p:spPr>
              <a:xfrm rot="10800000">
                <a:off x="725533" y="2303159"/>
                <a:ext cx="833375" cy="746158"/>
              </a:xfrm>
              <a:prstGeom prst="triangle">
                <a:avLst/>
              </a:prstGeom>
              <a:solidFill>
                <a:srgbClr val="05BA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等腰三角形 5"/>
              <p:cNvSpPr/>
              <p:nvPr/>
            </p:nvSpPr>
            <p:spPr>
              <a:xfrm flipV="1">
                <a:off x="1141248" y="1560382"/>
                <a:ext cx="833375" cy="746158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等腰三角形 6"/>
              <p:cNvSpPr/>
              <p:nvPr/>
            </p:nvSpPr>
            <p:spPr>
              <a:xfrm rot="10800000" flipV="1">
                <a:off x="1551685" y="1560381"/>
                <a:ext cx="833375" cy="746158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7"/>
              <p:cNvSpPr/>
              <p:nvPr/>
            </p:nvSpPr>
            <p:spPr>
              <a:xfrm rot="10800000" flipV="1">
                <a:off x="725533" y="1560382"/>
                <a:ext cx="833375" cy="746158"/>
              </a:xfrm>
              <a:prstGeom prst="triangle">
                <a:avLst/>
              </a:prstGeom>
              <a:solidFill>
                <a:srgbClr val="A7DC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椭圆 11"/>
            <p:cNvSpPr/>
            <p:nvPr/>
          </p:nvSpPr>
          <p:spPr>
            <a:xfrm>
              <a:off x="5393121" y="2744872"/>
              <a:ext cx="1459523" cy="14595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38100" dir="2154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zh-CN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370113" y="3045865"/>
              <a:ext cx="150554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800" b="1" dirty="0" smtClean="0"/>
                <a:t>Opportunity</a:t>
              </a:r>
            </a:p>
            <a:p>
              <a:pPr algn="ctr"/>
              <a:r>
                <a:rPr lang="en-US" altLang="zh-CN" sz="1800" b="1" dirty="0" smtClean="0"/>
                <a:t>&amp;</a:t>
              </a:r>
            </a:p>
            <a:p>
              <a:pPr algn="ctr"/>
              <a:r>
                <a:rPr lang="en-US" altLang="zh-CN" sz="1800" b="1" dirty="0" smtClean="0"/>
                <a:t>Challenge</a:t>
              </a:r>
              <a:endParaRPr lang="zh-CN" altLang="en-US" sz="1800" b="1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242076" y="270420"/>
            <a:ext cx="776161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Someone who find the solution cou</a:t>
            </a:r>
            <a:r>
              <a:rPr lang="en-US" altLang="zh-CN" dirty="0">
                <a:solidFill>
                  <a:schemeClr val="bg1"/>
                </a:solidFill>
              </a:rPr>
              <a:t>ld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1"/>
                </a:solidFill>
              </a:rPr>
              <a:t>bring revolution into the </a:t>
            </a:r>
            <a:r>
              <a:rPr lang="en-US" altLang="zh-CN" dirty="0" smtClean="0">
                <a:solidFill>
                  <a:schemeClr val="bg1"/>
                </a:solidFill>
              </a:rPr>
              <a:t>industry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942255" y="6244658"/>
            <a:ext cx="43612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dirty="0" smtClean="0"/>
              <a:t>A plan to get on the </a:t>
            </a:r>
            <a:r>
              <a:rPr lang="en-US" altLang="zh-CN" dirty="0" smtClean="0">
                <a:solidFill>
                  <a:schemeClr val="bg1"/>
                </a:solidFill>
              </a:rPr>
              <a:t>front foot: </a:t>
            </a:r>
            <a:r>
              <a:rPr lang="en-US" altLang="zh-CN" b="1" dirty="0" smtClean="0">
                <a:solidFill>
                  <a:schemeClr val="bg1"/>
                </a:solidFill>
              </a:rPr>
              <a:t>B-Chain</a:t>
            </a:r>
            <a:endParaRPr lang="zh-CN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399341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1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66"/>
          <p:cNvSpPr txBox="1"/>
          <p:nvPr/>
        </p:nvSpPr>
        <p:spPr>
          <a:xfrm>
            <a:off x="7252162" y="607006"/>
            <a:ext cx="27057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</a:t>
            </a:r>
            <a:endParaRPr lang="zh-CN" altLang="en-US" sz="1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2954402" y="0"/>
            <a:ext cx="0" cy="16773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2" name="组合 71"/>
          <p:cNvGrpSpPr/>
          <p:nvPr/>
        </p:nvGrpSpPr>
        <p:grpSpPr>
          <a:xfrm>
            <a:off x="1244224" y="1515755"/>
            <a:ext cx="3531912" cy="3585596"/>
            <a:chOff x="1823323" y="1220164"/>
            <a:chExt cx="2246839" cy="2280990"/>
          </a:xfrm>
        </p:grpSpPr>
        <p:sp>
          <p:nvSpPr>
            <p:cNvPr id="3" name="椭圆 2"/>
            <p:cNvSpPr/>
            <p:nvPr/>
          </p:nvSpPr>
          <p:spPr>
            <a:xfrm flipH="1">
              <a:off x="2818805" y="2011990"/>
              <a:ext cx="921921" cy="92192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 b="1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64039" y="1460511"/>
              <a:ext cx="542643" cy="5426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199734" y="1927441"/>
              <a:ext cx="619072" cy="61907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260877" y="2585921"/>
              <a:ext cx="621342" cy="62134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/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3228656" y="3010098"/>
              <a:ext cx="385011" cy="38501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8" name="椭圆 7"/>
            <p:cNvSpPr/>
            <p:nvPr/>
          </p:nvSpPr>
          <p:spPr>
            <a:xfrm flipH="1">
              <a:off x="3618920" y="2786308"/>
              <a:ext cx="310013" cy="31001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3640415" y="1842176"/>
              <a:ext cx="411042" cy="4110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3229919" y="1471885"/>
              <a:ext cx="495473" cy="4954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11" name="椭圆 10"/>
            <p:cNvSpPr/>
            <p:nvPr/>
          </p:nvSpPr>
          <p:spPr>
            <a:xfrm flipH="1">
              <a:off x="2230307" y="1414415"/>
              <a:ext cx="200625" cy="200625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2" name="椭圆 11"/>
            <p:cNvSpPr/>
            <p:nvPr/>
          </p:nvSpPr>
          <p:spPr>
            <a:xfrm flipH="1">
              <a:off x="1983823" y="1647522"/>
              <a:ext cx="277054" cy="277054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3" name="椭圆 12"/>
            <p:cNvSpPr/>
            <p:nvPr/>
          </p:nvSpPr>
          <p:spPr>
            <a:xfrm flipH="1">
              <a:off x="1823323" y="2005780"/>
              <a:ext cx="358260" cy="358260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/>
            </a:p>
          </p:txBody>
        </p:sp>
        <p:sp>
          <p:nvSpPr>
            <p:cNvPr id="14" name="椭圆 13"/>
            <p:cNvSpPr/>
            <p:nvPr/>
          </p:nvSpPr>
          <p:spPr>
            <a:xfrm flipH="1">
              <a:off x="1827145" y="2412763"/>
              <a:ext cx="437554" cy="437554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15" name="椭圆 14"/>
            <p:cNvSpPr/>
            <p:nvPr/>
          </p:nvSpPr>
          <p:spPr>
            <a:xfrm flipH="1">
              <a:off x="2954467" y="3260881"/>
              <a:ext cx="240273" cy="240273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6" name="椭圆 15"/>
            <p:cNvSpPr/>
            <p:nvPr/>
          </p:nvSpPr>
          <p:spPr>
            <a:xfrm flipH="1">
              <a:off x="2640155" y="3240700"/>
              <a:ext cx="252811" cy="252811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7" name="椭圆 16"/>
            <p:cNvSpPr/>
            <p:nvPr/>
          </p:nvSpPr>
          <p:spPr>
            <a:xfrm flipH="1">
              <a:off x="2892460" y="2941314"/>
              <a:ext cx="281651" cy="28165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8" name="椭圆 17"/>
            <p:cNvSpPr/>
            <p:nvPr/>
          </p:nvSpPr>
          <p:spPr>
            <a:xfrm flipH="1">
              <a:off x="3875432" y="2591070"/>
              <a:ext cx="194730" cy="19472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9" name="椭圆 18"/>
            <p:cNvSpPr/>
            <p:nvPr/>
          </p:nvSpPr>
          <p:spPr>
            <a:xfrm flipH="1">
              <a:off x="3032270" y="1221074"/>
              <a:ext cx="112374" cy="112374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0" name="椭圆 19"/>
            <p:cNvSpPr/>
            <p:nvPr/>
          </p:nvSpPr>
          <p:spPr>
            <a:xfrm flipH="1">
              <a:off x="2405613" y="1658867"/>
              <a:ext cx="190415" cy="19041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1" name="椭圆 20"/>
            <p:cNvSpPr/>
            <p:nvPr/>
          </p:nvSpPr>
          <p:spPr>
            <a:xfrm flipH="1">
              <a:off x="2009319" y="2884023"/>
              <a:ext cx="190415" cy="19041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2" name="椭圆 21"/>
            <p:cNvSpPr/>
            <p:nvPr/>
          </p:nvSpPr>
          <p:spPr>
            <a:xfrm flipH="1">
              <a:off x="2486505" y="1287485"/>
              <a:ext cx="270994" cy="270994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3" name="椭圆 22"/>
            <p:cNvSpPr/>
            <p:nvPr/>
          </p:nvSpPr>
          <p:spPr>
            <a:xfrm flipH="1">
              <a:off x="3799168" y="2270205"/>
              <a:ext cx="270994" cy="2709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 dirty="0"/>
            </a:p>
          </p:txBody>
        </p:sp>
        <p:sp>
          <p:nvSpPr>
            <p:cNvPr id="24" name="椭圆 23"/>
            <p:cNvSpPr/>
            <p:nvPr/>
          </p:nvSpPr>
          <p:spPr>
            <a:xfrm flipH="1">
              <a:off x="2794221" y="1220164"/>
              <a:ext cx="210014" cy="210014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5" name="椭圆 24"/>
            <p:cNvSpPr/>
            <p:nvPr/>
          </p:nvSpPr>
          <p:spPr>
            <a:xfrm flipH="1">
              <a:off x="3109489" y="1322941"/>
              <a:ext cx="210014" cy="2100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6" name="椭圆 25"/>
            <p:cNvSpPr/>
            <p:nvPr/>
          </p:nvSpPr>
          <p:spPr>
            <a:xfrm flipH="1">
              <a:off x="2519183" y="3353193"/>
              <a:ext cx="83355" cy="83355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7" name="椭圆 26"/>
            <p:cNvSpPr/>
            <p:nvPr/>
          </p:nvSpPr>
          <p:spPr>
            <a:xfrm flipH="1">
              <a:off x="2348052" y="3251984"/>
              <a:ext cx="115121" cy="11512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8" name="椭圆 27"/>
            <p:cNvSpPr/>
            <p:nvPr/>
          </p:nvSpPr>
          <p:spPr>
            <a:xfrm flipH="1">
              <a:off x="2156146" y="3083901"/>
              <a:ext cx="148320" cy="14832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9" name="椭圆 28"/>
            <p:cNvSpPr/>
            <p:nvPr/>
          </p:nvSpPr>
          <p:spPr>
            <a:xfrm flipH="1">
              <a:off x="3333521" y="1318733"/>
              <a:ext cx="145630" cy="145630"/>
            </a:xfrm>
            <a:prstGeom prst="ellipse">
              <a:avLst/>
            </a:prstGeom>
            <a:solidFill>
              <a:srgbClr val="FAD0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30" name="椭圆 29"/>
            <p:cNvSpPr/>
            <p:nvPr/>
          </p:nvSpPr>
          <p:spPr>
            <a:xfrm flipH="1">
              <a:off x="3743519" y="1658867"/>
              <a:ext cx="145630" cy="14563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810811" y="2316936"/>
              <a:ext cx="937910" cy="293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chemeClr val="bg1"/>
                  </a:solidFill>
                </a:rPr>
                <a:t>B-Chain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292268" y="2796377"/>
              <a:ext cx="552044" cy="215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</a:rPr>
                <a:t>B</a:t>
              </a:r>
              <a:r>
                <a:rPr lang="en-US" altLang="zh-CN" sz="1400" b="1" dirty="0" smtClean="0">
                  <a:solidFill>
                    <a:srgbClr val="12283C"/>
                  </a:solidFill>
                </a:rPr>
                <a:t>est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657076" y="1979140"/>
              <a:ext cx="377722" cy="137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 smtClean="0">
                  <a:solidFill>
                    <a:schemeClr val="bg1"/>
                  </a:solidFill>
                </a:rPr>
                <a:t>B</a:t>
              </a:r>
              <a:r>
                <a:rPr lang="en-US" altLang="zh-CN" sz="800" b="1" dirty="0" smtClean="0">
                  <a:solidFill>
                    <a:srgbClr val="12283C"/>
                  </a:solidFill>
                </a:rPr>
                <a:t>lock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235374" y="2131765"/>
              <a:ext cx="552044" cy="195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chemeClr val="bg1"/>
                  </a:solidFill>
                </a:rPr>
                <a:t>B</a:t>
              </a:r>
              <a:r>
                <a:rPr lang="en-US" altLang="zh-CN" sz="1400" b="1" dirty="0" smtClean="0">
                  <a:solidFill>
                    <a:srgbClr val="12283C"/>
                  </a:solidFill>
                </a:rPr>
                <a:t>alance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651761" y="1634791"/>
              <a:ext cx="573216" cy="176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 smtClean="0">
                  <a:solidFill>
                    <a:schemeClr val="bg1"/>
                  </a:solidFill>
                </a:rPr>
                <a:t>B</a:t>
              </a:r>
              <a:r>
                <a:rPr lang="en-US" altLang="zh-CN" sz="1200" b="1" dirty="0" smtClean="0">
                  <a:solidFill>
                    <a:srgbClr val="12283C"/>
                  </a:solidFill>
                </a:rPr>
                <a:t>ank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3191047" y="1621918"/>
              <a:ext cx="573216" cy="16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 smtClean="0">
                  <a:solidFill>
                    <a:schemeClr val="bg1"/>
                  </a:solidFill>
                </a:rPr>
                <a:t>B</a:t>
              </a:r>
              <a:r>
                <a:rPr lang="en-US" altLang="zh-CN" sz="1050" b="1" dirty="0" smtClean="0">
                  <a:solidFill>
                    <a:srgbClr val="12283C"/>
                  </a:solidFill>
                </a:rPr>
                <a:t>roker</a:t>
              </a:r>
            </a:p>
          </p:txBody>
        </p:sp>
      </p:grpSp>
      <p:sp>
        <p:nvSpPr>
          <p:cNvPr id="76" name="椭圆 75"/>
          <p:cNvSpPr/>
          <p:nvPr/>
        </p:nvSpPr>
        <p:spPr>
          <a:xfrm flipH="1">
            <a:off x="7252162" y="2822997"/>
            <a:ext cx="181309" cy="18130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sp>
        <p:nvSpPr>
          <p:cNvPr id="78" name="椭圆 77"/>
          <p:cNvSpPr/>
          <p:nvPr/>
        </p:nvSpPr>
        <p:spPr>
          <a:xfrm flipH="1">
            <a:off x="7252162" y="3315701"/>
            <a:ext cx="181309" cy="181309"/>
          </a:xfrm>
          <a:prstGeom prst="ellipse">
            <a:avLst/>
          </a:prstGeom>
          <a:solidFill>
            <a:srgbClr val="F58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sp>
        <p:nvSpPr>
          <p:cNvPr id="80" name="椭圆 79"/>
          <p:cNvSpPr/>
          <p:nvPr/>
        </p:nvSpPr>
        <p:spPr>
          <a:xfrm flipH="1">
            <a:off x="7252162" y="3808405"/>
            <a:ext cx="181309" cy="18130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sp>
        <p:nvSpPr>
          <p:cNvPr id="82" name="椭圆 81"/>
          <p:cNvSpPr/>
          <p:nvPr/>
        </p:nvSpPr>
        <p:spPr>
          <a:xfrm flipH="1">
            <a:off x="7252161" y="4301722"/>
            <a:ext cx="181309" cy="181309"/>
          </a:xfrm>
          <a:prstGeom prst="ellipse">
            <a:avLst/>
          </a:prstGeom>
          <a:solidFill>
            <a:srgbClr val="21A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sp>
        <p:nvSpPr>
          <p:cNvPr id="83" name="矩形 82"/>
          <p:cNvSpPr/>
          <p:nvPr/>
        </p:nvSpPr>
        <p:spPr>
          <a:xfrm>
            <a:off x="1135470" y="5359384"/>
            <a:ext cx="402150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b="1" dirty="0" smtClean="0">
                <a:solidFill>
                  <a:schemeClr val="bg1"/>
                </a:solidFill>
              </a:rPr>
              <a:t>An innovative approach of using</a:t>
            </a:r>
          </a:p>
          <a:p>
            <a:pPr algn="ctr">
              <a:lnSpc>
                <a:spcPct val="150000"/>
              </a:lnSpc>
            </a:pPr>
            <a:r>
              <a:rPr lang="en-US" altLang="zh-CN" sz="1100" b="1" dirty="0" smtClean="0">
                <a:solidFill>
                  <a:schemeClr val="bg1"/>
                </a:solidFill>
              </a:rPr>
              <a:t>Blockchain for Custody</a:t>
            </a:r>
            <a:endParaRPr lang="en-US" altLang="zh-CN" sz="1100" b="1" dirty="0">
              <a:solidFill>
                <a:schemeClr val="bg1"/>
              </a:solidFill>
            </a:endParaRPr>
          </a:p>
        </p:txBody>
      </p:sp>
      <p:sp>
        <p:nvSpPr>
          <p:cNvPr id="52" name="等腰三角形 51"/>
          <p:cNvSpPr/>
          <p:nvPr/>
        </p:nvSpPr>
        <p:spPr>
          <a:xfrm rot="5400000">
            <a:off x="5934846" y="3028077"/>
            <a:ext cx="601714" cy="518719"/>
          </a:xfrm>
          <a:prstGeom prst="triangle">
            <a:avLst/>
          </a:prstGeom>
          <a:solidFill>
            <a:srgbClr val="0B19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 flipH="1">
            <a:off x="7252160" y="5286575"/>
            <a:ext cx="181309" cy="181309"/>
          </a:xfrm>
          <a:prstGeom prst="ellipse">
            <a:avLst/>
          </a:prstGeom>
          <a:solidFill>
            <a:srgbClr val="05B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9290805" y="1254702"/>
            <a:ext cx="1316236" cy="577081"/>
            <a:chOff x="10276081" y="904240"/>
            <a:chExt cx="1663008" cy="492973"/>
          </a:xfrm>
          <a:solidFill>
            <a:srgbClr val="FFC000"/>
          </a:solidFill>
        </p:grpSpPr>
        <p:sp>
          <p:nvSpPr>
            <p:cNvPr id="87" name="直角三角形 86"/>
            <p:cNvSpPr/>
            <p:nvPr/>
          </p:nvSpPr>
          <p:spPr>
            <a:xfrm rot="10800000">
              <a:off x="10276081" y="904240"/>
              <a:ext cx="556055" cy="23876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86" name="矩形 85"/>
            <p:cNvSpPr/>
            <p:nvPr/>
          </p:nvSpPr>
          <p:spPr>
            <a:xfrm>
              <a:off x="10480451" y="904240"/>
              <a:ext cx="1458638" cy="4929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b="1" dirty="0" smtClean="0"/>
                <a:t>Advantages</a:t>
              </a:r>
              <a:endParaRPr lang="zh-CN" altLang="en-US" sz="1200" b="1" dirty="0"/>
            </a:p>
          </p:txBody>
        </p:sp>
      </p:grpSp>
      <p:sp>
        <p:nvSpPr>
          <p:cNvPr id="89" name="矩形 88"/>
          <p:cNvSpPr/>
          <p:nvPr/>
        </p:nvSpPr>
        <p:spPr>
          <a:xfrm>
            <a:off x="7507301" y="3765484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Transparency for regulators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507301" y="2782846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Fast settlement, away from reconciliation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507301" y="3275550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Cost saving for infrastructures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507301" y="4260551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One-stop query platform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507301" y="4749123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High trade volume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726392" y="1824746"/>
            <a:ext cx="1322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C</a:t>
            </a:r>
            <a:r>
              <a:rPr lang="en-US" altLang="zh-CN" sz="3200" b="1" dirty="0" smtClean="0">
                <a:solidFill>
                  <a:srgbClr val="262626"/>
                </a:solidFill>
              </a:rPr>
              <a:t>hain</a:t>
            </a:r>
            <a:endParaRPr lang="zh-CN" altLang="en-US" sz="3200" b="1" dirty="0">
              <a:solidFill>
                <a:srgbClr val="262626"/>
              </a:solidFill>
            </a:endParaRPr>
          </a:p>
        </p:txBody>
      </p:sp>
      <p:graphicFrame>
        <p:nvGraphicFramePr>
          <p:cNvPr id="55" name="对象 5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8897692"/>
              </p:ext>
            </p:extLst>
          </p:nvPr>
        </p:nvGraphicFramePr>
        <p:xfrm>
          <a:off x="7252161" y="4793871"/>
          <a:ext cx="181864" cy="181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2" r:id="rId4" imgW="241200" imgH="241200" progId="">
                  <p:embed/>
                </p:oleObj>
              </mc:Choice>
              <mc:Fallback>
                <p:oleObj r:id="rId4" imgW="241200" imgH="24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52161" y="4793871"/>
                        <a:ext cx="181864" cy="181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矩形 55"/>
          <p:cNvSpPr/>
          <p:nvPr/>
        </p:nvSpPr>
        <p:spPr>
          <a:xfrm>
            <a:off x="7507301" y="5246424"/>
            <a:ext cx="37759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 facilitate more deals</a:t>
            </a:r>
          </a:p>
        </p:txBody>
      </p:sp>
      <p:sp>
        <p:nvSpPr>
          <p:cNvPr id="57" name="文本框 40"/>
          <p:cNvSpPr txBox="1"/>
          <p:nvPr/>
        </p:nvSpPr>
        <p:spPr>
          <a:xfrm>
            <a:off x="1135470" y="3526615"/>
            <a:ext cx="90106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b="1" dirty="0" smtClean="0">
                <a:solidFill>
                  <a:schemeClr val="bg1"/>
                </a:solidFill>
              </a:rPr>
              <a:t>B</a:t>
            </a:r>
            <a:r>
              <a:rPr lang="en-US" altLang="zh-CN" sz="1050" b="1" dirty="0" smtClean="0">
                <a:solidFill>
                  <a:srgbClr val="12283C"/>
                </a:solidFill>
              </a:rPr>
              <a:t>ack</a:t>
            </a:r>
            <a:br>
              <a:rPr lang="en-US" altLang="zh-CN" sz="1050" b="1" dirty="0" smtClean="0">
                <a:solidFill>
                  <a:srgbClr val="12283C"/>
                </a:solidFill>
              </a:rPr>
            </a:br>
            <a:r>
              <a:rPr lang="en-US" altLang="zh-CN" sz="1050" b="1" dirty="0" smtClean="0">
                <a:solidFill>
                  <a:srgbClr val="12283C"/>
                </a:solidFill>
              </a:rPr>
              <a:t>Office</a:t>
            </a:r>
            <a:endParaRPr lang="en-US" altLang="zh-CN" sz="1050" b="1" dirty="0" smtClean="0">
              <a:solidFill>
                <a:srgbClr val="1228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42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SQ61241\Desktop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248347" y="186764"/>
            <a:ext cx="1552024" cy="83099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</a:rPr>
              <a:t>Q&amp;A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58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2014书籍报告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91917"/>
      </a:accent1>
      <a:accent2>
        <a:srgbClr val="B12725"/>
      </a:accent2>
      <a:accent3>
        <a:srgbClr val="F58E2E"/>
      </a:accent3>
      <a:accent4>
        <a:srgbClr val="05BAC8"/>
      </a:accent4>
      <a:accent5>
        <a:srgbClr val="1A92A2"/>
      </a:accent5>
      <a:accent6>
        <a:srgbClr val="21AB82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A7DCD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5419</TotalTime>
  <Words>395</Words>
  <Application>Microsoft Office PowerPoint</Application>
  <PresentationFormat>Custom</PresentationFormat>
  <Paragraphs>101</Paragraphs>
  <Slides>10</Slides>
  <Notes>9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微软雅黑</vt:lpstr>
      <vt:lpstr>宋体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LEE SIMON</dc:creator>
  <cp:lastModifiedBy>Qian, Sichao [ICG-IT]</cp:lastModifiedBy>
  <cp:revision>414</cp:revision>
  <dcterms:created xsi:type="dcterms:W3CDTF">2013-12-03T13:52:46Z</dcterms:created>
  <dcterms:modified xsi:type="dcterms:W3CDTF">2017-10-24T08:39:24Z</dcterms:modified>
</cp:coreProperties>
</file>